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314" r:id="rId5"/>
    <p:sldId id="304" r:id="rId6"/>
    <p:sldId id="306" r:id="rId7"/>
    <p:sldId id="315" r:id="rId8"/>
    <p:sldId id="308" r:id="rId9"/>
    <p:sldId id="309" r:id="rId10"/>
    <p:sldId id="311" r:id="rId11"/>
    <p:sldId id="312" r:id="rId12"/>
    <p:sldId id="313" r:id="rId13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ircularXX" panose="02010504010101010104" pitchFamily="50" charset="0"/>
      <p:regular r:id="rId20"/>
      <p:bold r:id="rId21"/>
    </p:embeddedFont>
    <p:embeddedFont>
      <p:font typeface="CircularXX Book" panose="02010504010101010104" pitchFamily="50" charset="0"/>
      <p:regular r:id="rId22"/>
    </p:embeddedFont>
    <p:embeddedFont>
      <p:font typeface="SugoProDisplay-Regular" panose="02000506020000020004" pitchFamily="2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6208"/>
  </p:normalViewPr>
  <p:slideViewPr>
    <p:cSldViewPr snapToGrid="0" snapToObjects="1">
      <p:cViewPr varScale="1">
        <p:scale>
          <a:sx n="87" d="100"/>
          <a:sy n="87" d="100"/>
        </p:scale>
        <p:origin x="533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4" d="100"/>
          <a:sy n="94" d="100"/>
        </p:scale>
        <p:origin x="375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0CC075-97D2-9645-999D-DF4150BF4E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5B656A-3522-8B44-836E-24CA38648DC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E41CCB-C2EF-8646-AF2B-7FD10ABE477B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212798-7AEA-8048-9E51-1323EB126C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1B082-882E-A640-BA47-4713EC7C65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7F126-2559-EB4F-BFC9-6D0C5AC7C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117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4B332D-0D6F-D64F-8534-509E8B7C9731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E88349-A4C6-6E4D-8B86-C0245F41B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79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ront Cov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42A9B6-872B-DD4F-8E71-2973D45F05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215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4D882CF-8E89-433B-B4E7-25D7C94567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86184" y="5788685"/>
            <a:ext cx="2298700" cy="369887"/>
          </a:xfrm>
        </p:spPr>
        <p:txBody>
          <a:bodyPr anchor="ctr">
            <a:noAutofit/>
          </a:bodyPr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 dirty="0"/>
              <a:t>X/XX/XX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131C09B-60EC-4321-AA79-422EEE32B7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86184" y="5418797"/>
            <a:ext cx="2298700" cy="369888"/>
          </a:xfrm>
        </p:spPr>
        <p:txBody>
          <a:bodyPr anchor="ctr">
            <a:noAutofit/>
          </a:bodyPr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 dirty="0"/>
              <a:t>NAME OF DESIGNER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FB1EF84A-CDFD-4937-8DE3-84815C5140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81309" y="209782"/>
            <a:ext cx="2025992" cy="202599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CC488FD-6AE3-47C0-8F79-1F32935EDE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244" y="4376112"/>
            <a:ext cx="4246756" cy="46749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 b="0" i="0">
                <a:latin typeface="SugoProDisplay-Regular" panose="02000506020000020004" pitchFamily="2" charset="0"/>
                <a:cs typeface="CircularXX Book" panose="02010504010101010104" pitchFamily="2" charset="77"/>
              </a:defRPr>
            </a:lvl1pPr>
          </a:lstStyle>
          <a:p>
            <a:r>
              <a:rPr lang="en-US" dirty="0"/>
              <a:t>NXXX or TBD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78C2B34-F7AB-4E68-9A3B-CDF57566FB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5244" y="5827976"/>
            <a:ext cx="4246562" cy="303097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DESIGN BRIEF or SANITY CHECK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CEB5B66-D514-405C-937E-3AD10D01FC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5438" y="4844247"/>
            <a:ext cx="4246562" cy="983729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latin typeface="SugoProDisplay-Regular" panose="02000506020000020004" pitchFamily="2" charset="0"/>
              </a:defRPr>
            </a:lvl1pPr>
          </a:lstStyle>
          <a:p>
            <a:pPr lvl="0"/>
            <a:r>
              <a:rPr lang="en-US" dirty="0"/>
              <a:t>Concept or Game Name</a:t>
            </a:r>
          </a:p>
        </p:txBody>
      </p:sp>
    </p:spTree>
    <p:extLst>
      <p:ext uri="{BB962C8B-B14F-4D97-AF65-F5344CB8AC3E}">
        <p14:creationId xmlns:p14="http://schemas.microsoft.com/office/powerpoint/2010/main" val="4056529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me Content NO Pictur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72289-DB26-2F42-862A-28139504B2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336760"/>
            <a:ext cx="9144000" cy="918760"/>
          </a:xfrm>
          <a:prstGeom prst="rect">
            <a:avLst/>
          </a:prstGeom>
        </p:spPr>
        <p:txBody>
          <a:bodyPr anchor="t"/>
          <a:lstStyle>
            <a:lvl1pPr algn="l">
              <a:defRPr sz="6000">
                <a:latin typeface="SugoProDisplay-Regular" panose="02000506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6F919B9-EF24-AC4F-982B-C55E14BCE5F5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1524000" y="2449131"/>
            <a:ext cx="9144000" cy="3342070"/>
          </a:xfrm>
        </p:spPr>
        <p:txBody>
          <a:bodyPr>
            <a:normAutofit/>
          </a:bodyPr>
          <a:lstStyle>
            <a:lvl1pPr marL="0" indent="0">
              <a:buNone/>
              <a:defRPr sz="2800" b="0" i="0">
                <a:solidFill>
                  <a:schemeClr val="tx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FB65B16-99B6-4740-81AD-D897C01D1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9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</a:lstStyle>
          <a:p>
            <a:fld id="{91AB12C6-7C90-2943-A1DA-70B2DF6A386F}" type="slidenum">
              <a:rPr lang="en-US" smtClean="0"/>
              <a:pPr/>
              <a:t>‹#›</a:t>
            </a:fld>
            <a:r>
              <a:rPr lang="en-US" dirty="0"/>
              <a:t> | Confidential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C72229-9FF6-4FC9-B392-1F691036FC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24056" y="111522"/>
            <a:ext cx="1092546" cy="109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159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ame Content NO Picture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2FC5A9-1A5C-524F-BE50-F38E11EC1D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84"/>
            <a:ext cx="12192000" cy="68444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172289-DB26-2F42-862A-28139504B2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336760"/>
            <a:ext cx="9144000" cy="918760"/>
          </a:xfrm>
          <a:prstGeom prst="rect">
            <a:avLst/>
          </a:prstGeom>
        </p:spPr>
        <p:txBody>
          <a:bodyPr anchor="t"/>
          <a:lstStyle>
            <a:lvl1pPr algn="l">
              <a:defRPr sz="6000">
                <a:latin typeface="SugoProDisplay-Regular" panose="02000506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6F919B9-EF24-AC4F-982B-C55E14BCE5F5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1524000" y="2449131"/>
            <a:ext cx="9144000" cy="3342070"/>
          </a:xfrm>
        </p:spPr>
        <p:txBody>
          <a:bodyPr>
            <a:normAutofit/>
          </a:bodyPr>
          <a:lstStyle>
            <a:lvl1pPr marL="0" indent="0">
              <a:buNone/>
              <a:defRPr sz="2800" b="0" i="0">
                <a:solidFill>
                  <a:schemeClr val="tx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59C7CA1-B611-FB46-A42D-F88338D3E6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9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</a:lstStyle>
          <a:p>
            <a:fld id="{91AB12C6-7C90-2943-A1DA-70B2DF6A386F}" type="slidenum">
              <a:rPr lang="en-US" smtClean="0"/>
              <a:pPr/>
              <a:t>‹#›</a:t>
            </a:fld>
            <a:r>
              <a:rPr lang="en-US" dirty="0"/>
              <a:t> | Confidential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5D384E-7864-46C5-9104-1DC0A1EF968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24056" y="111522"/>
            <a:ext cx="1092546" cy="109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188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me 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A95CDF-B27C-5646-95F1-489C378CF9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7C2BE43-1239-DC42-9F33-8AD78C1D793F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39788" y="2036064"/>
            <a:ext cx="4142115" cy="4255603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34D3CAC-E276-5A41-9676-1F717B74D5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9788" y="724828"/>
            <a:ext cx="4142115" cy="107958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000">
                <a:latin typeface="SugoProDisplay-Regular" panose="02000506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D9E1720-4FA1-CD47-BD08-BB3A0F2C1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9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</a:lstStyle>
          <a:p>
            <a:fld id="{91AB12C6-7C90-2943-A1DA-70B2DF6A386F}" type="slidenum">
              <a:rPr lang="en-US" smtClean="0"/>
              <a:pPr/>
              <a:t>‹#›</a:t>
            </a:fld>
            <a:r>
              <a:rPr lang="en-US" dirty="0"/>
              <a:t> | Confidential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BFA36F-662E-4AF6-BF2D-35E61B5C46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24056" y="111522"/>
            <a:ext cx="1092546" cy="109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9226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ame 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A95CDF-B27C-5646-95F1-489C378CF9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BD8FFE-10D7-9943-A9D3-0C33AACEBF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000"/>
          <a:stretch/>
        </p:blipFill>
        <p:spPr>
          <a:xfrm>
            <a:off x="0" y="6784"/>
            <a:ext cx="6096000" cy="6844431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356F75F-8C1F-1E49-B508-5AF1D7C23AED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39788" y="2036064"/>
            <a:ext cx="4142115" cy="4255603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90CBD78-037F-3F4C-A83C-D7C253E0CD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9788" y="724828"/>
            <a:ext cx="4142115" cy="107958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SugoProDisplay-Regular" panose="02000506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2AF7D571-F3AF-3C44-A7E0-0148C73FEC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9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</a:lstStyle>
          <a:p>
            <a:fld id="{91AB12C6-7C90-2943-A1DA-70B2DF6A386F}" type="slidenum">
              <a:rPr lang="en-US" smtClean="0"/>
              <a:pPr/>
              <a:t>‹#›</a:t>
            </a:fld>
            <a:r>
              <a:rPr lang="en-US"/>
              <a:t> | Confidential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2E015D-7D29-42DD-9133-6D441F93709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24056" y="111522"/>
            <a:ext cx="1092546" cy="109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814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076DF36-BACC-7D4C-A0DD-7449D255F0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9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</a:lstStyle>
          <a:p>
            <a:fld id="{91AB12C6-7C90-2943-A1DA-70B2DF6A386F}" type="slidenum">
              <a:rPr lang="en-US" smtClean="0"/>
              <a:pPr/>
              <a:t>‹#›</a:t>
            </a:fld>
            <a:r>
              <a:rPr lang="en-US" dirty="0"/>
              <a:t> | Confidential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703F97-E12A-4CB0-B299-4829C1C43243}"/>
              </a:ext>
            </a:extLst>
          </p:cNvPr>
          <p:cNvSpPr txBox="1">
            <a:spLocks/>
          </p:cNvSpPr>
          <p:nvPr userDrawn="1"/>
        </p:nvSpPr>
        <p:spPr>
          <a:xfrm>
            <a:off x="838282" y="557784"/>
            <a:ext cx="10861559" cy="6913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ugoProDisplay-Regular" panose="02000506020000020004" pitchFamily="2" charset="0"/>
                <a:ea typeface="+mj-ea"/>
                <a:cs typeface="CircularXX" panose="02010504010101010104" pitchFamily="2" charset="77"/>
              </a:defRPr>
            </a:lvl1pPr>
          </a:lstStyle>
          <a:p>
            <a:r>
              <a:rPr lang="en-GB" dirty="0"/>
              <a:t>Product Overview</a:t>
            </a:r>
            <a:endParaRPr lang="en-US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4B4398B8-3FA3-4E41-A564-814ED025082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01003241"/>
              </p:ext>
            </p:extLst>
          </p:nvPr>
        </p:nvGraphicFramePr>
        <p:xfrm>
          <a:off x="838281" y="1333500"/>
          <a:ext cx="10563144" cy="4691744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3390819">
                  <a:extLst>
                    <a:ext uri="{9D8B030D-6E8A-4147-A177-3AD203B41FA5}">
                      <a16:colId xmlns:a16="http://schemas.microsoft.com/office/drawing/2014/main" val="63837978"/>
                    </a:ext>
                  </a:extLst>
                </a:gridCol>
                <a:gridCol w="7172325">
                  <a:extLst>
                    <a:ext uri="{9D8B030D-6E8A-4147-A177-3AD203B41FA5}">
                      <a16:colId xmlns:a16="http://schemas.microsoft.com/office/drawing/2014/main" val="2088764963"/>
                    </a:ext>
                  </a:extLst>
                </a:gridCol>
              </a:tblGrid>
              <a:tr h="586468">
                <a:tc>
                  <a:txBody>
                    <a:bodyPr/>
                    <a:lstStyle/>
                    <a:p>
                      <a:pPr algn="r"/>
                      <a:r>
                        <a:rPr lang="en-US" sz="3200" dirty="0">
                          <a:latin typeface="SugoProDisplay-Regular" panose="02000506020000020004" pitchFamily="2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464295"/>
                  </a:ext>
                </a:extLst>
              </a:tr>
              <a:tr h="586468">
                <a:tc>
                  <a:txBody>
                    <a:bodyPr/>
                    <a:lstStyle/>
                    <a:p>
                      <a:pPr algn="r"/>
                      <a:r>
                        <a:rPr lang="en-US" sz="3200" dirty="0">
                          <a:latin typeface="SugoProDisplay-Regular" panose="02000506020000020004" pitchFamily="2" charset="0"/>
                        </a:rPr>
                        <a:t>TARGET 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7813"/>
                  </a:ext>
                </a:extLst>
              </a:tr>
              <a:tr h="586468">
                <a:tc>
                  <a:txBody>
                    <a:bodyPr/>
                    <a:lstStyle/>
                    <a:p>
                      <a:pPr algn="r"/>
                      <a:r>
                        <a:rPr lang="en-US" sz="3200" dirty="0">
                          <a:latin typeface="SugoProDisplay-Regular" panose="02000506020000020004" pitchFamily="2" charset="0"/>
                        </a:rPr>
                        <a:t>CONFIGURATION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728460"/>
                  </a:ext>
                </a:extLst>
              </a:tr>
              <a:tr h="586468">
                <a:tc>
                  <a:txBody>
                    <a:bodyPr/>
                    <a:lstStyle/>
                    <a:p>
                      <a:pPr algn="r"/>
                      <a:r>
                        <a:rPr lang="en-US" sz="3200" dirty="0">
                          <a:latin typeface="SugoProDisplay-Regular" panose="02000506020000020004" pitchFamily="2" charset="0"/>
                        </a:rPr>
                        <a:t>ORIENTATION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109685"/>
                  </a:ext>
                </a:extLst>
              </a:tr>
              <a:tr h="1172936">
                <a:tc>
                  <a:txBody>
                    <a:bodyPr/>
                    <a:lstStyle/>
                    <a:p>
                      <a:pPr algn="r"/>
                      <a:r>
                        <a:rPr lang="en-US" sz="3200" dirty="0">
                          <a:latin typeface="SugoProDisplay-Regular" panose="02000506020000020004" pitchFamily="2" charset="0"/>
                        </a:rPr>
                        <a:t>FEATURES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9807658"/>
                  </a:ext>
                </a:extLst>
              </a:tr>
              <a:tr h="586468">
                <a:tc>
                  <a:txBody>
                    <a:bodyPr/>
                    <a:lstStyle/>
                    <a:p>
                      <a:pPr algn="r"/>
                      <a:r>
                        <a:rPr lang="en-US" sz="3200" dirty="0">
                          <a:latin typeface="SugoProDisplay-Regular" panose="02000506020000020004" pitchFamily="2" charset="0"/>
                        </a:rPr>
                        <a:t>JACKPOTS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694302"/>
                  </a:ext>
                </a:extLst>
              </a:tr>
              <a:tr h="586468">
                <a:tc>
                  <a:txBody>
                    <a:bodyPr/>
                    <a:lstStyle/>
                    <a:p>
                      <a:pPr algn="r"/>
                      <a:r>
                        <a:rPr lang="en-US" sz="3200" dirty="0">
                          <a:latin typeface="SugoProDisplay-Regular" panose="02000506020000020004" pitchFamily="2" charset="0"/>
                        </a:rPr>
                        <a:t>INTENDED AUDIENCE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881263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E946B1-D79B-414F-B8EE-6B98E1421B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29100" y="1333500"/>
            <a:ext cx="7172325" cy="571500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Game Name or TBD Version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7DF1B0A-B8E9-472A-9858-DB8E687760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29100" y="1924050"/>
            <a:ext cx="7172325" cy="571500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Big Fish Casino? Lightning Link?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72FBFE7-D395-4F3C-8F27-C8E8A204409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29100" y="2495550"/>
            <a:ext cx="7172325" cy="571500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Reel config (3x5, 4x5), # of lines/reel power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DCAC526-4009-46A4-97F7-7DD5D9505C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29100" y="3095625"/>
            <a:ext cx="7172325" cy="571500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Portrait or Landscape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07AE9BA-95B7-4B47-B005-CC307E911B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29100" y="3695700"/>
            <a:ext cx="7172325" cy="1143000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High level list of base/bonus features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B2E3417-72E2-43B5-8172-D190D13A52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29100" y="4848225"/>
            <a:ext cx="7172325" cy="581025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List number and types of jackpots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F772981-3A1E-4EE4-B46B-4A07BC78FF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29100" y="5429250"/>
            <a:ext cx="7172325" cy="581025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Gambler/Entertainment/Social/Other/TBD?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D5B3DBC-6447-4A7D-AEB4-7422B8D2B3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24056" y="111522"/>
            <a:ext cx="1092546" cy="109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349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076DF36-BACC-7D4C-A0DD-7449D255F0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9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</a:lstStyle>
          <a:p>
            <a:fld id="{91AB12C6-7C90-2943-A1DA-70B2DF6A386F}" type="slidenum">
              <a:rPr lang="en-US" smtClean="0"/>
              <a:pPr/>
              <a:t>‹#›</a:t>
            </a:fld>
            <a:r>
              <a:rPr lang="en-US" dirty="0"/>
              <a:t> | Confidential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703F97-E12A-4CB0-B299-4829C1C43243}"/>
              </a:ext>
            </a:extLst>
          </p:cNvPr>
          <p:cNvSpPr txBox="1">
            <a:spLocks/>
          </p:cNvSpPr>
          <p:nvPr userDrawn="1"/>
        </p:nvSpPr>
        <p:spPr>
          <a:xfrm>
            <a:off x="838282" y="557784"/>
            <a:ext cx="10861559" cy="6913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ugoProDisplay-Regular" panose="02000506020000020004" pitchFamily="2" charset="0"/>
                <a:ea typeface="+mj-ea"/>
                <a:cs typeface="CircularXX" panose="02010504010101010104" pitchFamily="2" charset="77"/>
              </a:defRPr>
            </a:lvl1pPr>
          </a:lstStyle>
          <a:p>
            <a:r>
              <a:rPr lang="en-GB" dirty="0"/>
              <a:t>Contact</a:t>
            </a:r>
            <a:endParaRPr lang="en-US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4B4398B8-3FA3-4E41-A564-814ED025082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78664658"/>
              </p:ext>
            </p:extLst>
          </p:nvPr>
        </p:nvGraphicFramePr>
        <p:xfrm>
          <a:off x="838281" y="2428968"/>
          <a:ext cx="10563144" cy="1759404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3390819">
                  <a:extLst>
                    <a:ext uri="{9D8B030D-6E8A-4147-A177-3AD203B41FA5}">
                      <a16:colId xmlns:a16="http://schemas.microsoft.com/office/drawing/2014/main" val="63837978"/>
                    </a:ext>
                  </a:extLst>
                </a:gridCol>
                <a:gridCol w="7172325">
                  <a:extLst>
                    <a:ext uri="{9D8B030D-6E8A-4147-A177-3AD203B41FA5}">
                      <a16:colId xmlns:a16="http://schemas.microsoft.com/office/drawing/2014/main" val="2088764963"/>
                    </a:ext>
                  </a:extLst>
                </a:gridCol>
              </a:tblGrid>
              <a:tr h="586468">
                <a:tc>
                  <a:txBody>
                    <a:bodyPr/>
                    <a:lstStyle/>
                    <a:p>
                      <a:pPr algn="r"/>
                      <a:r>
                        <a:rPr lang="en-US" sz="3200" dirty="0">
                          <a:latin typeface="SugoProDisplay-Regular" panose="02000506020000020004" pitchFamily="2" charset="0"/>
                        </a:rPr>
                        <a:t>DESIGNER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464295"/>
                  </a:ext>
                </a:extLst>
              </a:tr>
              <a:tr h="586468">
                <a:tc>
                  <a:txBody>
                    <a:bodyPr/>
                    <a:lstStyle/>
                    <a:p>
                      <a:pPr algn="r"/>
                      <a:r>
                        <a:rPr lang="en-US" sz="3200" dirty="0">
                          <a:latin typeface="SugoProDisplay-Regular" panose="02000506020000020004" pitchFamily="2" charset="0"/>
                        </a:rPr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7813"/>
                  </a:ext>
                </a:extLst>
              </a:tr>
              <a:tr h="586468">
                <a:tc>
                  <a:txBody>
                    <a:bodyPr/>
                    <a:lstStyle/>
                    <a:p>
                      <a:pPr algn="r"/>
                      <a:r>
                        <a:rPr lang="en-US" sz="3200" dirty="0">
                          <a:latin typeface="SugoProDisplay-Regular" panose="02000506020000020004" pitchFamily="2" charset="0"/>
                        </a:rPr>
                        <a:t>STUDIO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ircularXX Book" panose="02010504010101010104" pitchFamily="50" charset="0"/>
                          <a:cs typeface="CircularXX Book" panose="02010504010101010104" pitchFamily="50" charset="0"/>
                        </a:rPr>
                        <a:t>Iron Pixel Studio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8728460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E946B1-D79B-414F-B8EE-6B98E1421B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29100" y="2428968"/>
            <a:ext cx="7172325" cy="571500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Your Name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7DF1B0A-B8E9-472A-9858-DB8E687760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29100" y="3019518"/>
            <a:ext cx="7172325" cy="571500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you@aristocrat.com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B82337-60A0-4057-AFCD-D6078A9811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24056" y="111522"/>
            <a:ext cx="1092546" cy="109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1466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2FC5A9-1A5C-524F-BE50-F38E11EC1D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84"/>
            <a:ext cx="12192000" cy="68444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34419E6-FCCF-924B-8323-409B7A2DFC6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22431"/>
            <a:ext cx="9144000" cy="906568"/>
          </a:xfrm>
          <a:prstGeom prst="rect">
            <a:avLst/>
          </a:prstGeom>
        </p:spPr>
        <p:txBody>
          <a:bodyPr anchor="t"/>
          <a:lstStyle>
            <a:lvl1pPr algn="l">
              <a:defRPr sz="6000">
                <a:latin typeface="SugoProDisplay-Regular" panose="02000506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FA6EE4F-9272-AB49-BD0D-FFFBC1D150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285"/>
            <a:ext cx="9144000" cy="503809"/>
          </a:xfrm>
        </p:spPr>
        <p:txBody>
          <a:bodyPr/>
          <a:lstStyle>
            <a:lvl1pPr marL="0" indent="0" algn="l">
              <a:buNone/>
              <a:defRPr sz="2400" b="0" i="0"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B94E32E7-3C28-5B47-A369-B79F165CCB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9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</a:lstStyle>
          <a:p>
            <a:fld id="{91AB12C6-7C90-2943-A1DA-70B2DF6A386F}" type="slidenum">
              <a:rPr lang="en-US" smtClean="0"/>
              <a:pPr/>
              <a:t>‹#›</a:t>
            </a:fld>
            <a:r>
              <a:rPr lang="en-US" dirty="0"/>
              <a:t> | Confidential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D53B22-AFA6-41FA-8BE2-E82D848F51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24056" y="111522"/>
            <a:ext cx="1092546" cy="109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025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72289-DB26-2F42-862A-28139504B2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22431"/>
            <a:ext cx="9144000" cy="906568"/>
          </a:xfrm>
          <a:prstGeom prst="rect">
            <a:avLst/>
          </a:prstGeom>
        </p:spPr>
        <p:txBody>
          <a:bodyPr anchor="t"/>
          <a:lstStyle>
            <a:lvl1pPr algn="l">
              <a:defRPr sz="6000">
                <a:latin typeface="SugoProDisplay-Regular" panose="02000506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E7A7A1-ECCB-E44D-9230-0E71828F79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285"/>
            <a:ext cx="9144000" cy="503809"/>
          </a:xfrm>
        </p:spPr>
        <p:txBody>
          <a:bodyPr/>
          <a:lstStyle>
            <a:lvl1pPr marL="0" indent="0" algn="l">
              <a:buNone/>
              <a:defRPr sz="2400" b="0" i="0"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6C4D7C-7909-364F-9C51-87B059DC4A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9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</a:lstStyle>
          <a:p>
            <a:fld id="{91AB12C6-7C90-2943-A1DA-70B2DF6A386F}" type="slidenum">
              <a:rPr lang="en-US" smtClean="0"/>
              <a:pPr/>
              <a:t>‹#›</a:t>
            </a:fld>
            <a:r>
              <a:rPr lang="en-US" dirty="0"/>
              <a:t> | Confidential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54C25D-2F75-48B8-92E8-7DD86A43BF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24056" y="111522"/>
            <a:ext cx="1092546" cy="109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66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 + Cop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2FC5A9-1A5C-524F-BE50-F38E11EC1D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84"/>
            <a:ext cx="12192000" cy="68444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172289-DB26-2F42-862A-28139504B2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336760"/>
            <a:ext cx="9144000" cy="918760"/>
          </a:xfrm>
          <a:prstGeom prst="rect">
            <a:avLst/>
          </a:prstGeom>
        </p:spPr>
        <p:txBody>
          <a:bodyPr anchor="t"/>
          <a:lstStyle>
            <a:lvl1pPr algn="l">
              <a:defRPr sz="6000">
                <a:latin typeface="SugoProDisplay-Regular" panose="02000506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6F919B9-EF24-AC4F-982B-C55E14BCE5F5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1524000" y="2449131"/>
            <a:ext cx="9144000" cy="3342070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59C7CA1-B611-FB46-A42D-F88338D3E6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9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</a:lstStyle>
          <a:p>
            <a:fld id="{91AB12C6-7C90-2943-A1DA-70B2DF6A386F}" type="slidenum">
              <a:rPr lang="en-US" smtClean="0"/>
              <a:pPr/>
              <a:t>‹#›</a:t>
            </a:fld>
            <a:r>
              <a:rPr lang="en-US" dirty="0"/>
              <a:t> | Confidential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355F2A-C075-4DCE-BA9E-7B362F4A5B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24056" y="111522"/>
            <a:ext cx="1092546" cy="109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88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 + Copy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72289-DB26-2F42-862A-28139504B2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336760"/>
            <a:ext cx="9144000" cy="918760"/>
          </a:xfrm>
          <a:prstGeom prst="rect">
            <a:avLst/>
          </a:prstGeom>
        </p:spPr>
        <p:txBody>
          <a:bodyPr anchor="t"/>
          <a:lstStyle>
            <a:lvl1pPr algn="l">
              <a:defRPr sz="6000">
                <a:latin typeface="SugoProDisplay-Regular" panose="02000506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6F919B9-EF24-AC4F-982B-C55E14BCE5F5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1524000" y="2449131"/>
            <a:ext cx="9144000" cy="3342070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FB65B16-99B6-4740-81AD-D897C01D1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9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</a:lstStyle>
          <a:p>
            <a:fld id="{91AB12C6-7C90-2943-A1DA-70B2DF6A386F}" type="slidenum">
              <a:rPr lang="en-US" smtClean="0"/>
              <a:pPr/>
              <a:t>‹#›</a:t>
            </a:fld>
            <a:r>
              <a:rPr lang="en-US" dirty="0"/>
              <a:t> | Confidential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4C575C-35BA-495A-A554-3F3EE55E97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24056" y="111522"/>
            <a:ext cx="1092546" cy="109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872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ront Cov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FD34738-7B73-496D-92AB-AD51AF567A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0DC9D1-EC3A-FE43-A698-5D44B8579C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244" y="4376112"/>
            <a:ext cx="4246756" cy="46749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 b="0" i="0">
                <a:latin typeface="SugoProDisplay-Regular" panose="02000506020000020004" pitchFamily="2" charset="0"/>
                <a:cs typeface="CircularXX Book" panose="02010504010101010104" pitchFamily="2" charset="77"/>
              </a:defRPr>
            </a:lvl1pPr>
          </a:lstStyle>
          <a:p>
            <a:r>
              <a:rPr lang="en-US" dirty="0"/>
              <a:t>NXXX or TBD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80B6C74-D3F3-4E49-B201-EE1D4280FB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5244" y="5827976"/>
            <a:ext cx="4246562" cy="303097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DESIGN BRIEF or SANITY CHECK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7CE76AB-D733-4F66-B4CB-DC81A3D33D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5438" y="4844247"/>
            <a:ext cx="4246562" cy="983729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latin typeface="SugoProDisplay-Regular" panose="02000506020000020004" pitchFamily="2" charset="0"/>
              </a:defRPr>
            </a:lvl1pPr>
          </a:lstStyle>
          <a:p>
            <a:pPr lvl="0"/>
            <a:r>
              <a:rPr lang="en-US" dirty="0"/>
              <a:t>Concept or Game Name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8DDEB62C-A1F1-40AF-AA84-2F1C1E3E5F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86184" y="5788685"/>
            <a:ext cx="2298700" cy="369887"/>
          </a:xfrm>
        </p:spPr>
        <p:txBody>
          <a:bodyPr anchor="ctr">
            <a:noAutofit/>
          </a:bodyPr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 dirty="0"/>
              <a:t>X/XX/XX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F20DC65-2A74-4646-A419-0FD8F838F1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86184" y="5418797"/>
            <a:ext cx="2298700" cy="369888"/>
          </a:xfrm>
        </p:spPr>
        <p:txBody>
          <a:bodyPr anchor="ctr">
            <a:noAutofit/>
          </a:bodyPr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 dirty="0"/>
              <a:t>NAME OF DESIGNER</a:t>
            </a: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55CED00B-61EE-44A3-AFB0-911654D26E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81309" y="209782"/>
            <a:ext cx="2025992" cy="202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066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A95CDF-B27C-5646-95F1-489C378CF9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7C2BE43-1239-DC42-9F33-8AD78C1D793F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39788" y="2036064"/>
            <a:ext cx="4142115" cy="4255603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34D3CAC-E276-5A41-9676-1F717B74D5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9788" y="724828"/>
            <a:ext cx="4142115" cy="107958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>
                <a:latin typeface="SugoProDisplay-Regular" panose="02000506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D9E1720-4FA1-CD47-BD08-BB3A0F2C1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9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</a:lstStyle>
          <a:p>
            <a:fld id="{91AB12C6-7C90-2943-A1DA-70B2DF6A386F}" type="slidenum">
              <a:rPr lang="en-US" smtClean="0"/>
              <a:pPr/>
              <a:t>‹#›</a:t>
            </a:fld>
            <a:r>
              <a:rPr lang="en-US" dirty="0"/>
              <a:t> | Confidential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DE2E23-3354-41F1-9179-99FF72C6C2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24056" y="111522"/>
            <a:ext cx="1092546" cy="109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855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+ Image w/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A95CDF-B27C-5646-95F1-489C378CF9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BD8FFE-10D7-9943-A9D3-0C33AACEBF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000"/>
          <a:stretch/>
        </p:blipFill>
        <p:spPr>
          <a:xfrm>
            <a:off x="0" y="6784"/>
            <a:ext cx="6096000" cy="6844431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356F75F-8C1F-1E49-B508-5AF1D7C23AED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39788" y="2036064"/>
            <a:ext cx="4142115" cy="4255603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90CBD78-037F-3F4C-A83C-D7C253E0CD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9788" y="724828"/>
            <a:ext cx="4142115" cy="107958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SugoProDisplay-Regular" panose="02000506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2AF7D571-F3AF-3C44-A7E0-0148C73FEC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9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</a:lstStyle>
          <a:p>
            <a:fld id="{91AB12C6-7C90-2943-A1DA-70B2DF6A386F}" type="slidenum">
              <a:rPr lang="en-US" smtClean="0"/>
              <a:pPr/>
              <a:t>‹#›</a:t>
            </a:fld>
            <a:r>
              <a:rPr lang="en-US"/>
              <a:t> | Confidential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B8B739-8376-4142-8CA2-4057225F3F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24056" y="111522"/>
            <a:ext cx="1092546" cy="109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2729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A95CDF-B27C-5646-95F1-489C378CF9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F32DD-9099-D448-AC00-B728F8308B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9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</a:lstStyle>
          <a:p>
            <a:fld id="{91AB12C6-7C90-2943-A1DA-70B2DF6A386F}" type="slidenum">
              <a:rPr lang="en-US" smtClean="0"/>
              <a:pPr/>
              <a:t>‹#›</a:t>
            </a:fld>
            <a:r>
              <a:rPr lang="en-US" dirty="0"/>
              <a:t> | Confidential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9691595E-9BF0-1548-84AD-D6211299223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9788" y="942975"/>
            <a:ext cx="4141787" cy="5132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C99F00-09A7-4002-A7A6-CFD5092A11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24056" y="111522"/>
            <a:ext cx="1092546" cy="109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232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5A986F-4628-6544-A782-3BDB62554A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000"/>
          <a:stretch/>
        </p:blipFill>
        <p:spPr>
          <a:xfrm>
            <a:off x="0" y="6784"/>
            <a:ext cx="6096000" cy="6844431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A95CDF-B27C-5646-95F1-489C378CF9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7696164D-FFB9-1C40-B745-53C8B95020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9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</a:lstStyle>
          <a:p>
            <a:fld id="{91AB12C6-7C90-2943-A1DA-70B2DF6A386F}" type="slidenum">
              <a:rPr lang="en-US" smtClean="0"/>
              <a:pPr/>
              <a:t>‹#›</a:t>
            </a:fld>
            <a:r>
              <a:rPr lang="en-US"/>
              <a:t> | Confidential</a:t>
            </a:r>
            <a:endParaRPr lang="en-US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97DE56EB-2863-9B4D-B639-2A107C2002D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9788" y="942975"/>
            <a:ext cx="4141787" cy="51323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448A3C-595C-4A2A-AD15-EA210D9CBEA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24056" y="111522"/>
            <a:ext cx="1092546" cy="109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505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47374AA-A241-1D46-927C-FEDE7DE558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9787" y="749212"/>
            <a:ext cx="10861559" cy="69137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>
                <a:latin typeface="SugoProDisplay-Regular" panose="02000506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0C209161-A6E9-E744-9AEF-6363716B4F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9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</a:lstStyle>
          <a:p>
            <a:fld id="{91AB12C6-7C90-2943-A1DA-70B2DF6A386F}" type="slidenum">
              <a:rPr lang="en-US" smtClean="0"/>
              <a:pPr/>
              <a:t>‹#›</a:t>
            </a:fld>
            <a:r>
              <a:rPr lang="en-US" dirty="0"/>
              <a:t> | Confidential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D27BDFD-EA5E-A54B-A9EC-67D8926CA0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9788" y="1725613"/>
            <a:ext cx="5146558" cy="4279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2923C6FC-797F-F544-AE2F-054E1F3640D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554788" y="1725613"/>
            <a:ext cx="5146558" cy="4279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6AF838-B563-4D90-88C0-CFF6C9B583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24056" y="111522"/>
            <a:ext cx="1092546" cy="109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347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Sub + 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47374AA-A241-1D46-927C-FEDE7DE558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9787" y="749212"/>
            <a:ext cx="10861559" cy="69137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>
                <a:latin typeface="SugoProDisplay-Regular" panose="02000506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0C209161-A6E9-E744-9AEF-6363716B4F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9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</a:lstStyle>
          <a:p>
            <a:fld id="{91AB12C6-7C90-2943-A1DA-70B2DF6A386F}" type="slidenum">
              <a:rPr lang="en-US" smtClean="0"/>
              <a:pPr/>
              <a:t>‹#›</a:t>
            </a:fld>
            <a:r>
              <a:rPr lang="en-US" dirty="0"/>
              <a:t> | Confidential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D27BDFD-EA5E-A54B-A9EC-67D8926CA0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9788" y="1725613"/>
            <a:ext cx="5146558" cy="4279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2923C6FC-797F-F544-AE2F-054E1F3640D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554788" y="1725613"/>
            <a:ext cx="5146558" cy="4279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0379ABC8-B7E9-44B6-B3A5-D799F69C980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9787" y="1422516"/>
            <a:ext cx="10861557" cy="303097"/>
          </a:xfrm>
        </p:spPr>
        <p:txBody>
          <a:bodyPr>
            <a:noAutofit/>
          </a:bodyPr>
          <a:lstStyle>
            <a:lvl1pPr marL="0" indent="0">
              <a:buNone/>
              <a:defRPr sz="1200" i="1">
                <a:solidFill>
                  <a:schemeClr val="tx1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F8F8FC-82C4-442E-8ABD-4D2C831177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24056" y="111522"/>
            <a:ext cx="1092546" cy="109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13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Two Column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C05C04-6D94-734D-9725-ABDE814D9D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84"/>
            <a:ext cx="12192000" cy="684443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F2F5C14-747D-654A-B79D-1144B3DE39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9787" y="749212"/>
            <a:ext cx="10861559" cy="69137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SugoProDisplay-Regular" panose="02000506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DCB2FA56-2D5C-FC44-8850-292D4DA35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9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</a:lstStyle>
          <a:p>
            <a:fld id="{91AB12C6-7C90-2943-A1DA-70B2DF6A386F}" type="slidenum">
              <a:rPr lang="en-US" smtClean="0"/>
              <a:pPr/>
              <a:t>‹#›</a:t>
            </a:fld>
            <a:r>
              <a:rPr lang="en-US"/>
              <a:t> | Confidential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C4612F2-6324-6E4F-84E2-61FE3B061A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9788" y="1725613"/>
            <a:ext cx="5146558" cy="42799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41D0200-B66A-2E4A-8BEB-81B4C387802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554788" y="1725613"/>
            <a:ext cx="5146558" cy="42799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D36D26-4A99-40E7-B7A6-4D08DEABC5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24056" y="111522"/>
            <a:ext cx="1092546" cy="109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874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Subtitle +Two Column Content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C05C04-6D94-734D-9725-ABDE814D9D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84"/>
            <a:ext cx="12192000" cy="684443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F2F5C14-747D-654A-B79D-1144B3DE39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9787" y="749212"/>
            <a:ext cx="10861559" cy="69137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SugoProDisplay-Regular" panose="02000506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DCB2FA56-2D5C-FC44-8850-292D4DA35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9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</a:lstStyle>
          <a:p>
            <a:fld id="{91AB12C6-7C90-2943-A1DA-70B2DF6A386F}" type="slidenum">
              <a:rPr lang="en-US" smtClean="0"/>
              <a:pPr/>
              <a:t>‹#›</a:t>
            </a:fld>
            <a:r>
              <a:rPr lang="en-US"/>
              <a:t> | Confidential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C4612F2-6324-6E4F-84E2-61FE3B061A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9788" y="1725613"/>
            <a:ext cx="5146558" cy="42799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41D0200-B66A-2E4A-8BEB-81B4C387802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554788" y="1725613"/>
            <a:ext cx="5146558" cy="42799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3715E8C-011B-41BA-8602-7281FB9DF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9787" y="1422516"/>
            <a:ext cx="10861557" cy="303097"/>
          </a:xfrm>
        </p:spPr>
        <p:txBody>
          <a:bodyPr>
            <a:noAutofit/>
          </a:bodyPr>
          <a:lstStyle>
            <a:lvl1pPr marL="0" indent="0">
              <a:buNone/>
              <a:defRPr sz="1200" i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F17E5E-538E-494E-AC3B-1E406971BD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24056" y="111522"/>
            <a:ext cx="1092546" cy="109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5612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Two Column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718D6FD-BAFB-4849-A983-E0BE033394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9787" y="749212"/>
            <a:ext cx="10861559" cy="69137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SugoProDisplay-Regular" panose="02000506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4B9D21A4-00FB-B64D-88FD-94D7844031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9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</a:lstStyle>
          <a:p>
            <a:fld id="{91AB12C6-7C90-2943-A1DA-70B2DF6A386F}" type="slidenum">
              <a:rPr lang="en-US" smtClean="0"/>
              <a:pPr/>
              <a:t>‹#›</a:t>
            </a:fld>
            <a:r>
              <a:rPr lang="en-US" dirty="0"/>
              <a:t> | Confidential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9563DA-CC28-F24C-BBCB-DA2940AC19D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9788" y="1725613"/>
            <a:ext cx="5146558" cy="4279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8935B426-0120-0544-8406-085BFB9929D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554788" y="1725613"/>
            <a:ext cx="5146558" cy="4279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D85B98-51FC-44BF-9B41-F22B4C7C1A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24056" y="111522"/>
            <a:ext cx="1092546" cy="109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575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EDC173-CBB4-504C-92CF-5946B71C62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84"/>
            <a:ext cx="12192000" cy="684443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A30A6-9E8B-EA42-A7F5-5B29859E48B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311750" y="2416893"/>
            <a:ext cx="8649900" cy="1854024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  <a:latin typeface="SugoProDisplay-Regular" panose="02000506020000020004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CA38CEF8-3D70-C843-8530-583DA07206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9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</a:lstStyle>
          <a:p>
            <a:fld id="{91AB12C6-7C90-2943-A1DA-70B2DF6A386F}" type="slidenum">
              <a:rPr lang="en-US" smtClean="0"/>
              <a:pPr/>
              <a:t>‹#›</a:t>
            </a:fld>
            <a:r>
              <a:rPr lang="en-US"/>
              <a:t> | Confidential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61A511-F7C7-44FC-A3E1-97A0A3323B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24056" y="111522"/>
            <a:ext cx="1092546" cy="109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618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ront Cov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1844EE1-D361-46AC-8765-F79C61B764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0DC9D1-EC3A-FE43-A698-5D44B8579C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244" y="4376112"/>
            <a:ext cx="4246756" cy="46749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 b="0" i="0">
                <a:latin typeface="SugoProDisplay-Regular" panose="02000506020000020004" pitchFamily="2" charset="0"/>
                <a:cs typeface="CircularXX Book" panose="02010504010101010104" pitchFamily="2" charset="77"/>
              </a:defRPr>
            </a:lvl1pPr>
          </a:lstStyle>
          <a:p>
            <a:r>
              <a:rPr lang="en-US" dirty="0"/>
              <a:t>NXXX or TBD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80B6C74-D3F3-4E49-B201-EE1D4280FB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5244" y="5827976"/>
            <a:ext cx="4246562" cy="303097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DESIGN BRIEF or SANITY CHECK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7CE76AB-D733-4F66-B4CB-DC81A3D33D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5438" y="4844247"/>
            <a:ext cx="4246562" cy="983729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latin typeface="SugoProDisplay-Regular" panose="02000506020000020004" pitchFamily="2" charset="0"/>
              </a:defRPr>
            </a:lvl1pPr>
          </a:lstStyle>
          <a:p>
            <a:pPr lvl="0"/>
            <a:r>
              <a:rPr lang="en-US" dirty="0"/>
              <a:t>Concept or Game Name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9CED7D69-25ED-4BB9-9F09-9F336AC447A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86184" y="5788685"/>
            <a:ext cx="2298700" cy="369887"/>
          </a:xfrm>
        </p:spPr>
        <p:txBody>
          <a:bodyPr anchor="ctr">
            <a:noAutofit/>
          </a:bodyPr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 dirty="0"/>
              <a:t>X/XX/XX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333CD8BC-66C5-41C9-815E-5808CFDDB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86184" y="5418797"/>
            <a:ext cx="2298700" cy="369888"/>
          </a:xfrm>
        </p:spPr>
        <p:txBody>
          <a:bodyPr anchor="ctr">
            <a:noAutofit/>
          </a:bodyPr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 dirty="0"/>
              <a:t>NAME OF DESIGNER</a:t>
            </a: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4BD5EAD5-E3B9-4062-B4AE-A6442471BF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81309" y="209782"/>
            <a:ext cx="2025992" cy="202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61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EDC173-CBB4-504C-92CF-5946B71C62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569"/>
            <a:ext cx="12192000" cy="684443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A30A6-9E8B-EA42-A7F5-5B29859E48B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311749" y="2416893"/>
            <a:ext cx="8839471" cy="1854024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  <a:latin typeface="SugoProDisplay-Regular" panose="02000506020000020004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1D45BC-82A1-9942-AE7B-4F6A8AF775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0893"/>
          <a:stretch/>
        </p:blipFill>
        <p:spPr>
          <a:xfrm>
            <a:off x="0" y="6784"/>
            <a:ext cx="1110343" cy="6844431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E6BCF38-3CE3-5A4F-A38A-E94D8617A8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9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</a:lstStyle>
          <a:p>
            <a:fld id="{91AB12C6-7C90-2943-A1DA-70B2DF6A386F}" type="slidenum">
              <a:rPr lang="en-US" smtClean="0"/>
              <a:pPr/>
              <a:t>‹#›</a:t>
            </a:fld>
            <a:r>
              <a:rPr lang="en-US"/>
              <a:t> | Confidential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38016F-FCE4-45D0-88FD-91043506B81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1024056" y="111522"/>
            <a:ext cx="1092546" cy="109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724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BE5005D7-6C4C-0A47-9C62-5053457E1F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A30A6-9E8B-EA42-A7F5-5B29859E48B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311749" y="2416893"/>
            <a:ext cx="8839471" cy="1854024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  <a:latin typeface="SugoProDisplay-Regular" panose="02000506020000020004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96BD859-773A-D940-824A-C64B0ED20A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9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</a:lstStyle>
          <a:p>
            <a:fld id="{91AB12C6-7C90-2943-A1DA-70B2DF6A386F}" type="slidenum">
              <a:rPr lang="en-US" smtClean="0"/>
              <a:pPr/>
              <a:t>‹#›</a:t>
            </a:fld>
            <a:r>
              <a:rPr lang="en-US"/>
              <a:t> | Confidential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1223E1-E7D8-4445-8C7E-EE798425CA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24056" y="111522"/>
            <a:ext cx="1092546" cy="109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209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51BBDBD-1C86-5240-91FF-1C635E8822F4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2479152" y="1612562"/>
            <a:ext cx="7233696" cy="953847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E8B4E9C-3979-134D-A36A-2C556E60C230}"/>
              </a:ext>
            </a:extLst>
          </p:cNvPr>
          <p:cNvSpPr/>
          <p:nvPr userDrawn="1"/>
        </p:nvSpPr>
        <p:spPr>
          <a:xfrm>
            <a:off x="839788" y="1461165"/>
            <a:ext cx="1256641" cy="12566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0" i="0" dirty="0">
              <a:latin typeface="CircularXX Book" panose="02010504010101010104" pitchFamily="2" charset="77"/>
              <a:cs typeface="CircularXX Book" panose="02010504010101010104" pitchFamily="2" charset="77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C60ECF5-71FE-C048-8827-9CFDBCB669BA}"/>
              </a:ext>
            </a:extLst>
          </p:cNvPr>
          <p:cNvSpPr/>
          <p:nvPr userDrawn="1"/>
        </p:nvSpPr>
        <p:spPr>
          <a:xfrm>
            <a:off x="839788" y="3009037"/>
            <a:ext cx="1256641" cy="125664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0" i="0" dirty="0">
              <a:latin typeface="CircularXX Book" panose="02010504010101010104" pitchFamily="2" charset="77"/>
              <a:cs typeface="CircularXX Book" panose="02010504010101010104" pitchFamily="2" charset="77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D31BF2-8871-5E42-A42C-7F15F0AE5CE9}"/>
              </a:ext>
            </a:extLst>
          </p:cNvPr>
          <p:cNvSpPr/>
          <p:nvPr userDrawn="1"/>
        </p:nvSpPr>
        <p:spPr>
          <a:xfrm>
            <a:off x="839788" y="4556908"/>
            <a:ext cx="1256641" cy="125664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0" i="0" dirty="0">
              <a:latin typeface="CircularXX Book" panose="02010504010101010104" pitchFamily="2" charset="77"/>
              <a:cs typeface="CircularXX Book" panose="02010504010101010104" pitchFamily="2" charset="77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E74348A-3010-2A4B-B3C9-67469F63995A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2479152" y="3160434"/>
            <a:ext cx="7233696" cy="953847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DD61198-B98E-3F4E-B20D-1981D20F8B0D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2479152" y="4708305"/>
            <a:ext cx="7233696" cy="953847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13884C5-7692-C44A-BB44-5EA55D4ACA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9787" y="554140"/>
            <a:ext cx="10861559" cy="69137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SugoProDisplay-Regular" panose="02000506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A08DA387-5970-5E45-96C7-ED0E47ADF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9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</a:lstStyle>
          <a:p>
            <a:fld id="{91AB12C6-7C90-2943-A1DA-70B2DF6A386F}" type="slidenum">
              <a:rPr lang="en-US" smtClean="0"/>
              <a:pPr/>
              <a:t>‹#›</a:t>
            </a:fld>
            <a:r>
              <a:rPr lang="en-US" dirty="0"/>
              <a:t> | Confidential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E8F02CF-AD95-A441-997B-4435B8C01B68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039701" y="1664595"/>
            <a:ext cx="834235" cy="714311"/>
          </a:xfrm>
        </p:spPr>
        <p:txBody>
          <a:bodyPr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3FE41BA-351A-354B-8A97-F2EC9C8D0F49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1050990" y="3214041"/>
            <a:ext cx="834235" cy="714311"/>
          </a:xfrm>
        </p:spPr>
        <p:txBody>
          <a:bodyPr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D74C715-3FC4-6A40-82BA-405F1DE93A0F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1070285" y="4740744"/>
            <a:ext cx="834235" cy="714311"/>
          </a:xfrm>
        </p:spPr>
        <p:txBody>
          <a:bodyPr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FDFB65-C91F-4D29-B5FA-AAA73F81E5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24056" y="111522"/>
            <a:ext cx="1092546" cy="109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8711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51BBDBD-1C86-5240-91FF-1C635E8822F4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1910440" y="1492434"/>
            <a:ext cx="8861638" cy="591940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E8B4E9C-3979-134D-A36A-2C556E60C230}"/>
              </a:ext>
            </a:extLst>
          </p:cNvPr>
          <p:cNvSpPr/>
          <p:nvPr userDrawn="1"/>
        </p:nvSpPr>
        <p:spPr>
          <a:xfrm>
            <a:off x="839788" y="1371957"/>
            <a:ext cx="832895" cy="8328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CircularXX Book" panose="02010504010101010104" pitchFamily="2" charset="77"/>
              <a:cs typeface="CircularXX Book" panose="02010504010101010104" pitchFamily="2" charset="77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C60ECF5-71FE-C048-8827-9CFDBCB669BA}"/>
              </a:ext>
            </a:extLst>
          </p:cNvPr>
          <p:cNvSpPr/>
          <p:nvPr userDrawn="1"/>
        </p:nvSpPr>
        <p:spPr>
          <a:xfrm>
            <a:off x="839788" y="2409913"/>
            <a:ext cx="832895" cy="8328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CircularXX Book" panose="02010504010101010104" pitchFamily="2" charset="77"/>
              <a:cs typeface="CircularXX Book" panose="02010504010101010104" pitchFamily="2" charset="77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D31BF2-8871-5E42-A42C-7F15F0AE5CE9}"/>
              </a:ext>
            </a:extLst>
          </p:cNvPr>
          <p:cNvSpPr/>
          <p:nvPr userDrawn="1"/>
        </p:nvSpPr>
        <p:spPr>
          <a:xfrm>
            <a:off x="839788" y="3447869"/>
            <a:ext cx="832895" cy="83289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CircularXX Book" panose="02010504010101010104" pitchFamily="2" charset="77"/>
              <a:cs typeface="CircularXX Book" panose="02010504010101010104" pitchFamily="2" charset="77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4389A3C-2E42-8D46-8D70-B2D44D003BBD}"/>
              </a:ext>
            </a:extLst>
          </p:cNvPr>
          <p:cNvSpPr/>
          <p:nvPr userDrawn="1"/>
        </p:nvSpPr>
        <p:spPr>
          <a:xfrm>
            <a:off x="839788" y="4485825"/>
            <a:ext cx="832895" cy="8328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CircularXX Book" panose="02010504010101010104" pitchFamily="2" charset="77"/>
              <a:cs typeface="CircularXX Book" panose="02010504010101010104" pitchFamily="2" charset="77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8689AB0-74A2-9044-BF81-32AFB9B60866}"/>
              </a:ext>
            </a:extLst>
          </p:cNvPr>
          <p:cNvSpPr/>
          <p:nvPr userDrawn="1"/>
        </p:nvSpPr>
        <p:spPr>
          <a:xfrm>
            <a:off x="839788" y="5523782"/>
            <a:ext cx="832895" cy="8328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CircularXX Book" panose="02010504010101010104" pitchFamily="2" charset="77"/>
              <a:cs typeface="CircularXX Book" panose="02010504010101010104" pitchFamily="2" charset="77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E63C419-FC7B-8144-8312-E0751F791716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1910440" y="2530390"/>
            <a:ext cx="8861638" cy="591940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3D39DF60-F164-CE4D-929C-625038C3C71B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1910440" y="3568346"/>
            <a:ext cx="8861638" cy="591940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ABC506B-6613-7548-829D-3F8FD6CA5BC2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910440" y="4606302"/>
            <a:ext cx="8861638" cy="591940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AB46A52-B94E-FD41-B8F7-C48ADB970159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1910440" y="5644259"/>
            <a:ext cx="8861638" cy="591940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D1868E0-360A-FB43-B934-A91173F6D5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9787" y="554140"/>
            <a:ext cx="10861559" cy="69137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SugoProDisplay-Regular" panose="02000506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F0B9645D-DEA1-1447-ADC7-0945648374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9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</a:lstStyle>
          <a:p>
            <a:fld id="{91AB12C6-7C90-2943-A1DA-70B2DF6A386F}" type="slidenum">
              <a:rPr lang="en-US" smtClean="0"/>
              <a:pPr/>
              <a:t>‹#›</a:t>
            </a:fld>
            <a:r>
              <a:rPr lang="en-US" dirty="0"/>
              <a:t> | Confidential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5C61F9F-A559-F143-9B5E-F1DB21ED9A1C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839787" y="1470559"/>
            <a:ext cx="834235" cy="714311"/>
          </a:xfrm>
        </p:spPr>
        <p:txBody>
          <a:bodyPr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959108-2B36-6A43-9052-CDC125205456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39787" y="2479196"/>
            <a:ext cx="834235" cy="714311"/>
          </a:xfrm>
        </p:spPr>
        <p:txBody>
          <a:bodyPr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D172E84-4997-5F4D-926D-EEAD43ADD9D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839787" y="3527044"/>
            <a:ext cx="834235" cy="714311"/>
          </a:xfrm>
        </p:spPr>
        <p:txBody>
          <a:bodyPr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C1E3C80-89D4-2C42-BF53-3FDB6CF8377F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829087" y="4561676"/>
            <a:ext cx="834235" cy="714311"/>
          </a:xfrm>
        </p:spPr>
        <p:txBody>
          <a:bodyPr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061051E-5A48-6D4D-865A-6C07875D1A4B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839787" y="5604705"/>
            <a:ext cx="834235" cy="714311"/>
          </a:xfrm>
        </p:spPr>
        <p:txBody>
          <a:bodyPr>
            <a:norm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F1D94C7-A9C1-4938-BE34-22C7B3EB3E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24056" y="111522"/>
            <a:ext cx="1092546" cy="109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71955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art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BEE9A6A-8E3F-AA41-A013-0BA1B62CA84B}"/>
              </a:ext>
            </a:extLst>
          </p:cNvPr>
          <p:cNvSpPr/>
          <p:nvPr userDrawn="1"/>
        </p:nvSpPr>
        <p:spPr>
          <a:xfrm>
            <a:off x="839788" y="1594623"/>
            <a:ext cx="10456395" cy="2198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DD61198-B98E-3F4E-B20D-1981D20F8B0D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1041089" y="1786774"/>
            <a:ext cx="10053794" cy="1791804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DAE953-17A0-C740-9956-5B28F0C62F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9787" y="554140"/>
            <a:ext cx="10861559" cy="69137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SugoProDisplay-Regular" panose="02000506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4823298F-8EA9-904E-9EA0-0C48E32007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9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</a:lstStyle>
          <a:p>
            <a:fld id="{91AB12C6-7C90-2943-A1DA-70B2DF6A386F}" type="slidenum">
              <a:rPr lang="en-US" smtClean="0"/>
              <a:pPr/>
              <a:t>‹#›</a:t>
            </a:fld>
            <a:r>
              <a:rPr lang="en-US" dirty="0"/>
              <a:t> | Confidential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35603A-1F00-8243-9882-EA050583EEC1}"/>
              </a:ext>
            </a:extLst>
          </p:cNvPr>
          <p:cNvSpPr/>
          <p:nvPr userDrawn="1"/>
        </p:nvSpPr>
        <p:spPr>
          <a:xfrm>
            <a:off x="839788" y="3965995"/>
            <a:ext cx="10456395" cy="21982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8809EF1-1E00-2D4B-9423-C032BA7BBCB9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041088" y="4178686"/>
            <a:ext cx="10053794" cy="1791804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B96246-99B0-4E93-B33F-1790E3178A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24056" y="111522"/>
            <a:ext cx="1092546" cy="109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137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page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BEE9A6A-8E3F-AA41-A013-0BA1B62CA84B}"/>
              </a:ext>
            </a:extLst>
          </p:cNvPr>
          <p:cNvSpPr/>
          <p:nvPr userDrawn="1"/>
        </p:nvSpPr>
        <p:spPr>
          <a:xfrm>
            <a:off x="839788" y="1594624"/>
            <a:ext cx="10456395" cy="1338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B3577C-ABA0-A243-A987-1C023ACD5696}"/>
              </a:ext>
            </a:extLst>
          </p:cNvPr>
          <p:cNvSpPr/>
          <p:nvPr userDrawn="1"/>
        </p:nvSpPr>
        <p:spPr>
          <a:xfrm>
            <a:off x="839787" y="3111190"/>
            <a:ext cx="10456397" cy="13381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DD61198-B98E-3F4E-B20D-1981D20F8B0D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1041089" y="1786774"/>
            <a:ext cx="10053794" cy="953847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AC1B5A6-6BA5-364F-8485-D5D24244711F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041088" y="3303340"/>
            <a:ext cx="10053794" cy="953847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049A8F-06CF-B74D-86BD-826B06918875}"/>
              </a:ext>
            </a:extLst>
          </p:cNvPr>
          <p:cNvSpPr/>
          <p:nvPr userDrawn="1"/>
        </p:nvSpPr>
        <p:spPr>
          <a:xfrm>
            <a:off x="839786" y="4641486"/>
            <a:ext cx="10456397" cy="13381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7692DDF-000F-3943-AA8B-397A54AA8030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1041087" y="4833636"/>
            <a:ext cx="10053794" cy="953847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DAE953-17A0-C740-9956-5B28F0C62F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9787" y="554140"/>
            <a:ext cx="10861559" cy="69137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SugoProDisplay-Regular" panose="02000506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4823298F-8EA9-904E-9EA0-0C48E32007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9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</a:lstStyle>
          <a:p>
            <a:fld id="{91AB12C6-7C90-2943-A1DA-70B2DF6A386F}" type="slidenum">
              <a:rPr lang="en-US" smtClean="0"/>
              <a:pPr/>
              <a:t>‹#›</a:t>
            </a:fld>
            <a:r>
              <a:rPr lang="en-US" dirty="0"/>
              <a:t> | Confidential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39F3956-0A32-4C5A-A047-50AAA44AE4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24056" y="111522"/>
            <a:ext cx="1092546" cy="109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395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ge 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2917962-3A67-FA4A-9863-BA0084EED546}"/>
              </a:ext>
            </a:extLst>
          </p:cNvPr>
          <p:cNvSpPr/>
          <p:nvPr userDrawn="1"/>
        </p:nvSpPr>
        <p:spPr>
          <a:xfrm>
            <a:off x="6286729" y="1497089"/>
            <a:ext cx="5059206" cy="1870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13A02638-52A0-D949-A523-3754BB3429F2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6474320" y="1689238"/>
            <a:ext cx="4684025" cy="1477952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27159F-9DEA-2645-9FC3-66FF4A3CC43D}"/>
              </a:ext>
            </a:extLst>
          </p:cNvPr>
          <p:cNvSpPr/>
          <p:nvPr userDrawn="1"/>
        </p:nvSpPr>
        <p:spPr>
          <a:xfrm>
            <a:off x="846066" y="1497089"/>
            <a:ext cx="5059206" cy="1870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6961464-7801-B747-8CE2-FAF7470A5BE6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1033657" y="1689238"/>
            <a:ext cx="4684025" cy="1477952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DE6FA4-A753-CF48-BB09-D2CB8B30EACA}"/>
              </a:ext>
            </a:extLst>
          </p:cNvPr>
          <p:cNvSpPr/>
          <p:nvPr userDrawn="1"/>
        </p:nvSpPr>
        <p:spPr>
          <a:xfrm>
            <a:off x="6286729" y="3729914"/>
            <a:ext cx="5059206" cy="187082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8E39A6C4-265A-1645-A763-1165204AAFDE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6474320" y="3926350"/>
            <a:ext cx="4684025" cy="1477952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05BE50-3E62-D14D-BF81-8CB276BB10FA}"/>
              </a:ext>
            </a:extLst>
          </p:cNvPr>
          <p:cNvSpPr/>
          <p:nvPr userDrawn="1"/>
        </p:nvSpPr>
        <p:spPr>
          <a:xfrm>
            <a:off x="846066" y="3729914"/>
            <a:ext cx="5059206" cy="18708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9A3D555-C5B2-AA4B-AEFB-58927F670091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1033657" y="3926350"/>
            <a:ext cx="4684025" cy="1477952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7F59A9-1EA0-EF48-9E06-F5ED3E2569B8}"/>
              </a:ext>
            </a:extLst>
          </p:cNvPr>
          <p:cNvSpPr/>
          <p:nvPr userDrawn="1"/>
        </p:nvSpPr>
        <p:spPr>
          <a:xfrm>
            <a:off x="839788" y="5779157"/>
            <a:ext cx="10506147" cy="4729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0E975B9-A6CA-E943-905E-BA87996930E8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1033656" y="5897277"/>
            <a:ext cx="10127827" cy="238720"/>
          </a:xfrm>
        </p:spPr>
        <p:txBody>
          <a:bodyPr>
            <a:normAutofit/>
          </a:bodyPr>
          <a:lstStyle>
            <a:lvl1pPr marL="0" indent="0">
              <a:buNone/>
              <a:defRPr sz="1100" b="0" i="0">
                <a:solidFill>
                  <a:schemeClr val="bg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54F217E-B441-BB45-A7DF-141E7F85501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9787" y="554140"/>
            <a:ext cx="10861559" cy="69137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SugoProDisplay-Regular" panose="02000506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7C989DDD-5D2B-A94F-86A0-79E14198DC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9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</a:lstStyle>
          <a:p>
            <a:fld id="{91AB12C6-7C90-2943-A1DA-70B2DF6A386F}" type="slidenum">
              <a:rPr lang="en-US" smtClean="0"/>
              <a:pPr/>
              <a:t>‹#›</a:t>
            </a:fld>
            <a:r>
              <a:rPr lang="en-US" dirty="0"/>
              <a:t> | Confidential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AF8EC3F-24FC-4E3E-B9D1-C959B04035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24056" y="111522"/>
            <a:ext cx="1092546" cy="109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0900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rt page 1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BEE9A6A-8E3F-AA41-A013-0BA1B62CA84B}"/>
              </a:ext>
            </a:extLst>
          </p:cNvPr>
          <p:cNvSpPr/>
          <p:nvPr userDrawn="1"/>
        </p:nvSpPr>
        <p:spPr>
          <a:xfrm>
            <a:off x="839788" y="1583335"/>
            <a:ext cx="10456395" cy="77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DD61198-B98E-3F4E-B20D-1981D20F8B0D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939487" y="1707751"/>
            <a:ext cx="10202645" cy="527449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DAE953-17A0-C740-9956-5B28F0C62F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9787" y="554140"/>
            <a:ext cx="10861559" cy="69137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SugoProDisplay-Regular" panose="02000506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4823298F-8EA9-904E-9EA0-0C48E32007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9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</a:lstStyle>
          <a:p>
            <a:fld id="{91AB12C6-7C90-2943-A1DA-70B2DF6A386F}" type="slidenum">
              <a:rPr lang="en-US" smtClean="0"/>
              <a:pPr/>
              <a:t>‹#›</a:t>
            </a:fld>
            <a:r>
              <a:rPr lang="en-US" dirty="0"/>
              <a:t> | Confidential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3747D2-3F52-2E4F-A6CF-D04DABAB0307}"/>
              </a:ext>
            </a:extLst>
          </p:cNvPr>
          <p:cNvSpPr/>
          <p:nvPr userDrawn="1"/>
        </p:nvSpPr>
        <p:spPr>
          <a:xfrm>
            <a:off x="839787" y="2462315"/>
            <a:ext cx="10456395" cy="7760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17C296B3-CCEF-2D48-BB4B-2FC4C202D49F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939486" y="2586731"/>
            <a:ext cx="10202645" cy="527449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091EE4-75CE-174E-BADC-A89A281B96DE}"/>
              </a:ext>
            </a:extLst>
          </p:cNvPr>
          <p:cNvSpPr/>
          <p:nvPr userDrawn="1"/>
        </p:nvSpPr>
        <p:spPr>
          <a:xfrm>
            <a:off x="839787" y="3330006"/>
            <a:ext cx="10456395" cy="7760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B59B4338-E450-C24A-9042-F559894B6E82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939486" y="3443133"/>
            <a:ext cx="10202645" cy="527449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554830A-D6CF-844D-844A-EBD71811992C}"/>
              </a:ext>
            </a:extLst>
          </p:cNvPr>
          <p:cNvSpPr/>
          <p:nvPr userDrawn="1"/>
        </p:nvSpPr>
        <p:spPr>
          <a:xfrm>
            <a:off x="839787" y="4207887"/>
            <a:ext cx="10456395" cy="7760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A5D5278-6BC4-574C-A988-8817BC89BFF2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939486" y="4332303"/>
            <a:ext cx="10202645" cy="527449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D8EBAA-30E6-4E46-8EF1-E53ED4811124}"/>
              </a:ext>
            </a:extLst>
          </p:cNvPr>
          <p:cNvSpPr/>
          <p:nvPr userDrawn="1"/>
        </p:nvSpPr>
        <p:spPr>
          <a:xfrm>
            <a:off x="839787" y="5080369"/>
            <a:ext cx="10456395" cy="7760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A5D987C-432D-AB4D-8194-A04D5A01E179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955372" y="5193376"/>
            <a:ext cx="10202645" cy="527449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6FA580-D19C-4B6D-BD3B-0B89181B57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24056" y="111522"/>
            <a:ext cx="1092546" cy="109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66055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5089D92-E6D1-1347-A9A7-2834D57A27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9787" y="554140"/>
            <a:ext cx="10861559" cy="69137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SugoProDisplay-Regular" panose="02000506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93798161-521A-E046-AA8B-539C3CCF366A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839788" y="1474788"/>
            <a:ext cx="4923461" cy="4829072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Chart Placeholder 3">
            <a:extLst>
              <a:ext uri="{FF2B5EF4-FFF2-40B4-BE49-F238E27FC236}">
                <a16:creationId xmlns:a16="http://schemas.microsoft.com/office/drawing/2014/main" id="{5E0C94F6-C0E9-024A-B32D-0369CF147C49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204268" y="1474788"/>
            <a:ext cx="4923461" cy="4829072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6E2C64A8-BF84-AC40-911E-7994D6162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9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</a:lstStyle>
          <a:p>
            <a:fld id="{91AB12C6-7C90-2943-A1DA-70B2DF6A386F}" type="slidenum">
              <a:rPr lang="en-US" smtClean="0"/>
              <a:pPr/>
              <a:t>‹#›</a:t>
            </a:fld>
            <a:r>
              <a:rPr lang="en-US" dirty="0"/>
              <a:t> | Confidential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739718-4397-4A30-9AD3-073DED8F56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24056" y="111522"/>
            <a:ext cx="1092546" cy="109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539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1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5089D92-E6D1-1347-A9A7-2834D57A27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9787" y="554140"/>
            <a:ext cx="10861559" cy="69137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SugoProDisplay-Regular" panose="02000506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076DF36-BACC-7D4C-A0DD-7449D255F0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9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</a:lstStyle>
          <a:p>
            <a:fld id="{91AB12C6-7C90-2943-A1DA-70B2DF6A386F}" type="slidenum">
              <a:rPr lang="en-US" smtClean="0"/>
              <a:pPr/>
              <a:t>‹#›</a:t>
            </a:fld>
            <a:r>
              <a:rPr lang="en-US" dirty="0"/>
              <a:t> | Confidential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5736F5D-7790-124A-8D53-561BA049589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9788" y="1385888"/>
            <a:ext cx="10861675" cy="49180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C7FC1B-32D7-4CBE-9CD1-564DF33D56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24056" y="111522"/>
            <a:ext cx="1092546" cy="109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34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EDC173-CBB4-504C-92CF-5946B71C62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A30A6-9E8B-EA42-A7F5-5B29859E48B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6000" y="1629626"/>
            <a:ext cx="5474329" cy="3548959"/>
          </a:xfrm>
        </p:spPr>
        <p:txBody>
          <a:bodyPr anchor="ctr">
            <a:normAutofit/>
          </a:bodyPr>
          <a:lstStyle>
            <a:lvl1pPr marL="571500" indent="-571500"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CircularXX Book" panose="02010504010101010104" pitchFamily="50" charset="0"/>
                <a:cs typeface="CircularXX Book" panose="02010504010101010104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Be an awesome game</a:t>
            </a:r>
          </a:p>
          <a:p>
            <a:pPr lvl="0"/>
            <a:r>
              <a:rPr lang="en-GB" dirty="0"/>
              <a:t>Be a supremely awesome game</a:t>
            </a:r>
          </a:p>
          <a:p>
            <a:pPr lvl="0"/>
            <a:endParaRPr lang="en-GB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CA38CEF8-3D70-C843-8530-583DA07206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9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</a:lstStyle>
          <a:p>
            <a:fld id="{91AB12C6-7C90-2943-A1DA-70B2DF6A386F}" type="slidenum">
              <a:rPr lang="en-US" smtClean="0"/>
              <a:pPr/>
              <a:t>‹#›</a:t>
            </a:fld>
            <a:r>
              <a:rPr lang="en-US"/>
              <a:t> | Confidential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92E881-D17F-4565-B6D3-C19F308B320D}"/>
              </a:ext>
            </a:extLst>
          </p:cNvPr>
          <p:cNvSpPr txBox="1"/>
          <p:nvPr userDrawn="1"/>
        </p:nvSpPr>
        <p:spPr>
          <a:xfrm>
            <a:off x="2525917" y="2896275"/>
            <a:ext cx="285184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SugoProDisplay-Regular" panose="02000506020000020004" pitchFamily="2" charset="0"/>
              </a:rPr>
              <a:t>GOALS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8FD67E-580C-4C9D-A1B7-6924FFCE75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24056" y="111522"/>
            <a:ext cx="1092546" cy="109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751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1F1A6ED-06A7-4F85-9C17-FEFE4A49BC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A30A6-9E8B-EA42-A7F5-5B29859E48B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6000" y="1629626"/>
            <a:ext cx="5528650" cy="3548959"/>
          </a:xfrm>
        </p:spPr>
        <p:txBody>
          <a:bodyPr anchor="ctr">
            <a:normAutofit/>
          </a:bodyPr>
          <a:lstStyle>
            <a:lvl1pPr marL="571500" indent="-571500"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CircularXX Book" panose="02010504010101010104" pitchFamily="50" charset="0"/>
                <a:cs typeface="CircularXX Book" panose="02010504010101010104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Be an awesome game</a:t>
            </a:r>
          </a:p>
          <a:p>
            <a:pPr lvl="0"/>
            <a:r>
              <a:rPr lang="en-GB" dirty="0"/>
              <a:t>Be a supremely awesome game</a:t>
            </a:r>
          </a:p>
          <a:p>
            <a:pPr lvl="0"/>
            <a:endParaRPr lang="en-GB" dirty="0"/>
          </a:p>
        </p:txBody>
      </p:sp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63E3A420-E4B8-4B24-9D11-03227F808E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0792"/>
          <a:stretch/>
        </p:blipFill>
        <p:spPr>
          <a:xfrm>
            <a:off x="0" y="0"/>
            <a:ext cx="112263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92E881-D17F-4565-B6D3-C19F308B320D}"/>
              </a:ext>
            </a:extLst>
          </p:cNvPr>
          <p:cNvSpPr txBox="1"/>
          <p:nvPr userDrawn="1"/>
        </p:nvSpPr>
        <p:spPr>
          <a:xfrm>
            <a:off x="2525917" y="2896275"/>
            <a:ext cx="285184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SugoProDisplay-Regular" panose="02000506020000020004" pitchFamily="2" charset="0"/>
              </a:rPr>
              <a:t>GOALS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CA38CEF8-3D70-C843-8530-583DA07206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9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</a:lstStyle>
          <a:p>
            <a:fld id="{91AB12C6-7C90-2943-A1DA-70B2DF6A386F}" type="slidenum">
              <a:rPr lang="en-US" smtClean="0"/>
              <a:pPr/>
              <a:t>‹#›</a:t>
            </a:fld>
            <a:r>
              <a:rPr lang="en-US" dirty="0"/>
              <a:t> | Confidential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4687B0-4457-47AB-A59D-79D70189A47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1024056" y="111522"/>
            <a:ext cx="1092546" cy="109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859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8BE169D-30F4-47B6-AD2D-1873084473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741"/>
            <a:ext cx="12192000" cy="686074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A30A6-9E8B-EA42-A7F5-5B29859E48B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6000" y="1629626"/>
            <a:ext cx="5573917" cy="3548959"/>
          </a:xfrm>
        </p:spPr>
        <p:txBody>
          <a:bodyPr anchor="ctr">
            <a:normAutofit/>
          </a:bodyPr>
          <a:lstStyle>
            <a:lvl1pPr marL="571500" indent="-571500"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CircularXX Book" panose="02010504010101010104" pitchFamily="50" charset="0"/>
                <a:cs typeface="CircularXX Book" panose="02010504010101010104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Be an awesome game</a:t>
            </a:r>
          </a:p>
          <a:p>
            <a:pPr lvl="0"/>
            <a:r>
              <a:rPr lang="en-GB" dirty="0"/>
              <a:t>Be a supremely awesome game</a:t>
            </a:r>
          </a:p>
          <a:p>
            <a:pPr lvl="0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B23484-EE9B-444D-89B6-097FDEE515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0893"/>
          <a:stretch/>
        </p:blipFill>
        <p:spPr>
          <a:xfrm>
            <a:off x="0" y="0"/>
            <a:ext cx="1110343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92E881-D17F-4565-B6D3-C19F308B320D}"/>
              </a:ext>
            </a:extLst>
          </p:cNvPr>
          <p:cNvSpPr txBox="1"/>
          <p:nvPr userDrawn="1"/>
        </p:nvSpPr>
        <p:spPr>
          <a:xfrm>
            <a:off x="2525917" y="2896275"/>
            <a:ext cx="285184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SugoProDisplay-Regular" panose="02000506020000020004" pitchFamily="2" charset="0"/>
              </a:rPr>
              <a:t>GOALS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CA38CEF8-3D70-C843-8530-583DA07206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9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</a:lstStyle>
          <a:p>
            <a:fld id="{91AB12C6-7C90-2943-A1DA-70B2DF6A386F}" type="slidenum">
              <a:rPr lang="en-US" smtClean="0"/>
              <a:pPr/>
              <a:t>‹#›</a:t>
            </a:fld>
            <a:r>
              <a:rPr lang="en-US"/>
              <a:t> | Confidential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21B827-CD53-4927-82DE-5D784C7ACA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1024056" y="111522"/>
            <a:ext cx="1092546" cy="109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1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vator Pi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EDC173-CBB4-504C-92CF-5946B71C62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269"/>
            <a:ext cx="12192000" cy="684443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A30A6-9E8B-EA42-A7F5-5B29859E48B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643159" y="1019174"/>
            <a:ext cx="7080461" cy="4819649"/>
          </a:xfr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0" lon="21599992" rev="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txBody>
          <a:bodyPr lIns="457200" rIns="457200"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  <a:latin typeface="CircularXX Book" panose="02010504010101010104" pitchFamily="50" charset="0"/>
                <a:cs typeface="CircularXX Book" panose="02010504010101010104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One sentence that states that this awesome game has one or more awesome feature(s)</a:t>
            </a:r>
          </a:p>
          <a:p>
            <a:pPr lvl="0"/>
            <a:endParaRPr lang="en-GB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CA38CEF8-3D70-C843-8530-583DA07206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9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</a:lstStyle>
          <a:p>
            <a:fld id="{91AB12C6-7C90-2943-A1DA-70B2DF6A386F}" type="slidenum">
              <a:rPr lang="en-US" smtClean="0"/>
              <a:pPr/>
              <a:t>‹#›</a:t>
            </a:fld>
            <a:r>
              <a:rPr lang="en-US"/>
              <a:t> | Confidential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92E881-D17F-4565-B6D3-C19F308B320D}"/>
              </a:ext>
            </a:extLst>
          </p:cNvPr>
          <p:cNvSpPr txBox="1"/>
          <p:nvPr userDrawn="1"/>
        </p:nvSpPr>
        <p:spPr>
          <a:xfrm>
            <a:off x="1075288" y="2598281"/>
            <a:ext cx="2851841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400" dirty="0">
                <a:solidFill>
                  <a:schemeClr val="bg1"/>
                </a:solidFill>
                <a:latin typeface="SugoProDisplay-Regular" panose="02000506020000020004" pitchFamily="2" charset="0"/>
              </a:rPr>
              <a:t>ELEVATOR</a:t>
            </a:r>
          </a:p>
          <a:p>
            <a:pPr algn="r"/>
            <a:r>
              <a:rPr lang="en-US" sz="4400" dirty="0">
                <a:solidFill>
                  <a:schemeClr val="bg1"/>
                </a:solidFill>
                <a:latin typeface="SugoProDisplay-Regular" panose="02000506020000020004" pitchFamily="2" charset="0"/>
              </a:rPr>
              <a:t>PITCH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E23148-FD32-463E-B3C8-3A39FA2F3C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24056" y="111522"/>
            <a:ext cx="1092546" cy="109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88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levator Pi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ED3E2A9-E08A-45E0-8F0D-318991230F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34188E13-6C55-463B-832A-F5B035A63A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0792"/>
          <a:stretch/>
        </p:blipFill>
        <p:spPr>
          <a:xfrm>
            <a:off x="0" y="0"/>
            <a:ext cx="1122630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A30A6-9E8B-EA42-A7F5-5B29859E48B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643159" y="1019174"/>
            <a:ext cx="7080461" cy="4819649"/>
          </a:xfr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0" lon="21599992" rev="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txBody>
          <a:bodyPr lIns="457200" rIns="457200"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  <a:latin typeface="CircularXX Book" panose="02010504010101010104" pitchFamily="50" charset="0"/>
                <a:cs typeface="CircularXX Book" panose="02010504010101010104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One sentence that states that this awesome game has one or more awesome feature(s)</a:t>
            </a:r>
          </a:p>
          <a:p>
            <a:pPr lvl="0"/>
            <a:endParaRPr lang="en-GB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CA38CEF8-3D70-C843-8530-583DA07206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9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</a:lstStyle>
          <a:p>
            <a:fld id="{91AB12C6-7C90-2943-A1DA-70B2DF6A386F}" type="slidenum">
              <a:rPr lang="en-US" smtClean="0"/>
              <a:pPr/>
              <a:t>‹#›</a:t>
            </a:fld>
            <a:r>
              <a:rPr lang="en-US"/>
              <a:t> | Confidential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92E881-D17F-4565-B6D3-C19F308B320D}"/>
              </a:ext>
            </a:extLst>
          </p:cNvPr>
          <p:cNvSpPr txBox="1"/>
          <p:nvPr userDrawn="1"/>
        </p:nvSpPr>
        <p:spPr>
          <a:xfrm>
            <a:off x="1075288" y="2598281"/>
            <a:ext cx="2851841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400" dirty="0">
                <a:solidFill>
                  <a:schemeClr val="bg1"/>
                </a:solidFill>
                <a:latin typeface="SugoProDisplay-Regular" panose="02000506020000020004" pitchFamily="2" charset="0"/>
              </a:rPr>
              <a:t>ELEVATOR</a:t>
            </a:r>
          </a:p>
          <a:p>
            <a:pPr algn="r"/>
            <a:r>
              <a:rPr lang="en-US" sz="4400" dirty="0">
                <a:solidFill>
                  <a:schemeClr val="bg1"/>
                </a:solidFill>
                <a:latin typeface="SugoProDisplay-Regular" panose="02000506020000020004" pitchFamily="2" charset="0"/>
              </a:rPr>
              <a:t>PITCH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8EDDE7-6408-4789-AD1F-800B96D7199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1024056" y="111522"/>
            <a:ext cx="1092546" cy="109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6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levator Pi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EDC173-CBB4-504C-92CF-5946B71C62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741"/>
            <a:ext cx="12192000" cy="684443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A30A6-9E8B-EA42-A7F5-5B29859E48B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643159" y="1019174"/>
            <a:ext cx="7080461" cy="4819649"/>
          </a:xfr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0" lon="21599992" rev="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txBody>
          <a:bodyPr lIns="457200" rIns="457200"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  <a:latin typeface="CircularXX Book" panose="02010504010101010104" pitchFamily="50" charset="0"/>
                <a:cs typeface="CircularXX Book" panose="02010504010101010104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One sentence that states that this awesome game has one or more awesome feature(s)</a:t>
            </a:r>
          </a:p>
          <a:p>
            <a:pPr lvl="0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92E881-D17F-4565-B6D3-C19F308B320D}"/>
              </a:ext>
            </a:extLst>
          </p:cNvPr>
          <p:cNvSpPr txBox="1"/>
          <p:nvPr userDrawn="1"/>
        </p:nvSpPr>
        <p:spPr>
          <a:xfrm>
            <a:off x="1075288" y="2598281"/>
            <a:ext cx="2851841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400" dirty="0">
                <a:solidFill>
                  <a:schemeClr val="bg1"/>
                </a:solidFill>
                <a:latin typeface="SugoProDisplay-Regular" panose="02000506020000020004" pitchFamily="2" charset="0"/>
              </a:rPr>
              <a:t>ELEVATOR</a:t>
            </a:r>
          </a:p>
          <a:p>
            <a:pPr algn="r"/>
            <a:r>
              <a:rPr lang="en-US" sz="4400" dirty="0">
                <a:solidFill>
                  <a:schemeClr val="bg1"/>
                </a:solidFill>
                <a:latin typeface="SugoProDisplay-Regular" panose="02000506020000020004" pitchFamily="2" charset="0"/>
              </a:rPr>
              <a:t>PITCH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5697AC-AB45-4A9D-AB1B-79300F916F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0893"/>
          <a:stretch/>
        </p:blipFill>
        <p:spPr>
          <a:xfrm>
            <a:off x="0" y="-2741"/>
            <a:ext cx="1110343" cy="6844431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CA38CEF8-3D70-C843-8530-583DA07206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9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</a:lstStyle>
          <a:p>
            <a:fld id="{91AB12C6-7C90-2943-A1DA-70B2DF6A386F}" type="slidenum">
              <a:rPr lang="en-US" smtClean="0"/>
              <a:pPr/>
              <a:t>‹#›</a:t>
            </a:fld>
            <a:r>
              <a:rPr lang="en-US" dirty="0"/>
              <a:t> | Confidential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4DF9D6-D352-4E3B-88CE-39BC512CE84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1024056" y="111522"/>
            <a:ext cx="1092546" cy="109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341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0C94703-1F51-7340-B367-58E7944681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1"/>
          <a:srcRect l="91715" t="92035" b="-6"/>
          <a:stretch/>
        </p:blipFill>
        <p:spPr>
          <a:xfrm>
            <a:off x="11192256" y="6311899"/>
            <a:ext cx="1011089" cy="54610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FB6B13-DFD2-064D-ADD5-C00288DA9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795C1491-7E24-3348-8CA0-B172A13D2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8B951E-D556-084D-90AA-CA2169E19B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9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CircularXX Book" panose="02010504010101010104" pitchFamily="2" charset="77"/>
                <a:cs typeface="CircularXX Book" panose="02010504010101010104" pitchFamily="2" charset="77"/>
              </a:defRPr>
            </a:lvl1pPr>
          </a:lstStyle>
          <a:p>
            <a:fld id="{91AB12C6-7C90-2943-A1DA-70B2DF6A386F}" type="slidenum">
              <a:rPr lang="en-US" smtClean="0"/>
              <a:pPr/>
              <a:t>‹#›</a:t>
            </a:fld>
            <a:r>
              <a:rPr lang="en-US" dirty="0"/>
              <a:t>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964923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87" r:id="rId2"/>
    <p:sldLayoutId id="2147483688" r:id="rId3"/>
    <p:sldLayoutId id="2147483689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8" r:id="rId10"/>
    <p:sldLayoutId id="2147483699" r:id="rId11"/>
    <p:sldLayoutId id="2147483700" r:id="rId12"/>
    <p:sldLayoutId id="2147483701" r:id="rId13"/>
    <p:sldLayoutId id="2147483697" r:id="rId14"/>
    <p:sldLayoutId id="2147483702" r:id="rId15"/>
    <p:sldLayoutId id="2147483649" r:id="rId16"/>
    <p:sldLayoutId id="2147483677" r:id="rId17"/>
    <p:sldLayoutId id="2147483675" r:id="rId18"/>
    <p:sldLayoutId id="2147483676" r:id="rId19"/>
    <p:sldLayoutId id="2147483657" r:id="rId20"/>
    <p:sldLayoutId id="2147483663" r:id="rId21"/>
    <p:sldLayoutId id="2147483660" r:id="rId22"/>
    <p:sldLayoutId id="2147483678" r:id="rId23"/>
    <p:sldLayoutId id="2147483661" r:id="rId24"/>
    <p:sldLayoutId id="2147483681" r:id="rId25"/>
    <p:sldLayoutId id="2147483664" r:id="rId26"/>
    <p:sldLayoutId id="2147483682" r:id="rId27"/>
    <p:sldLayoutId id="2147483662" r:id="rId28"/>
    <p:sldLayoutId id="2147483656" r:id="rId29"/>
    <p:sldLayoutId id="2147483658" r:id="rId30"/>
    <p:sldLayoutId id="2147483679" r:id="rId31"/>
    <p:sldLayoutId id="2147483665" r:id="rId32"/>
    <p:sldLayoutId id="2147483667" r:id="rId33"/>
    <p:sldLayoutId id="2147483685" r:id="rId34"/>
    <p:sldLayoutId id="2147483668" r:id="rId35"/>
    <p:sldLayoutId id="2147483669" r:id="rId36"/>
    <p:sldLayoutId id="2147483686" r:id="rId37"/>
    <p:sldLayoutId id="2147483670" r:id="rId38"/>
    <p:sldLayoutId id="2147483680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CircularXX" panose="02010504010101010104" pitchFamily="2" charset="77"/>
          <a:ea typeface="+mj-ea"/>
          <a:cs typeface="CircularXX" panose="02010504010101010104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CircularXX Book" panose="02010504010101010104" pitchFamily="2" charset="77"/>
          <a:ea typeface="+mn-ea"/>
          <a:cs typeface="CircularXX Book" panose="02010504010101010104" pitchFamily="2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CircularXX Book" panose="02010504010101010104" pitchFamily="2" charset="77"/>
          <a:ea typeface="+mn-ea"/>
          <a:cs typeface="CircularXX Book" panose="02010504010101010104" pitchFamily="2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ircularXX Book" panose="02010504010101010104" pitchFamily="2" charset="77"/>
          <a:ea typeface="+mn-ea"/>
          <a:cs typeface="CircularXX Book" panose="02010504010101010104" pitchFamily="2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ircularXX Book" panose="02010504010101010104" pitchFamily="2" charset="77"/>
          <a:ea typeface="+mn-ea"/>
          <a:cs typeface="CircularXX Book" panose="02010504010101010104" pitchFamily="2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ircularXX Book" panose="02010504010101010104" pitchFamily="2" charset="77"/>
          <a:ea typeface="+mn-ea"/>
          <a:cs typeface="CircularXX Book" panose="02010504010101010104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4DD4CA-3FA9-4CF2-8064-42B035B36F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86184" y="6061247"/>
            <a:ext cx="2298700" cy="369887"/>
          </a:xfrm>
        </p:spPr>
        <p:txBody>
          <a:bodyPr/>
          <a:lstStyle/>
          <a:p>
            <a:r>
              <a:rPr lang="en-US" dirty="0"/>
              <a:t>12/2/2021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33A0CA-5F71-4B80-A0DA-4D98867CAE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CARLY ALBRIGHT</a:t>
            </a:r>
          </a:p>
          <a:p>
            <a:r>
              <a:rPr lang="en-US" dirty="0"/>
              <a:t>NATHAN WARMS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27B5CE-9B0D-4444-9A49-91400AB0E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N177	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8BC60A-1E69-434F-A2D5-E1AC7D5451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DESIGN BRIEF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287C2F-2F4D-4AD7-9016-7F891B6621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AZTEC GOLD BOLT ON</a:t>
            </a:r>
          </a:p>
        </p:txBody>
      </p:sp>
    </p:spTree>
    <p:extLst>
      <p:ext uri="{BB962C8B-B14F-4D97-AF65-F5344CB8AC3E}">
        <p14:creationId xmlns:p14="http://schemas.microsoft.com/office/powerpoint/2010/main" val="685079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63E91C-54C8-4A68-96FC-C40C8BC622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AB12C6-7C90-2943-A1DA-70B2DF6A386F}" type="slidenum">
              <a:rPr lang="en-US" smtClean="0"/>
              <a:pPr/>
              <a:t>1</a:t>
            </a:fld>
            <a:r>
              <a:rPr lang="en-US"/>
              <a:t> | Confidential</a:t>
            </a:r>
            <a:endParaRPr lang="en-US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1B505FE-9924-461A-873E-2119A561D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2158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515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4AD23-4B8E-4221-BC05-8F05ECB32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246" y="173666"/>
            <a:ext cx="9144000" cy="918760"/>
          </a:xfrm>
        </p:spPr>
        <p:txBody>
          <a:bodyPr/>
          <a:lstStyle/>
          <a:p>
            <a:r>
              <a:rPr lang="en-US" dirty="0"/>
              <a:t>Base Game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D521F-0F50-4CC9-B07A-0C2B15239489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28246" y="1046285"/>
            <a:ext cx="10468708" cy="5178669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Aztec Gold original base game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Jackpots are on COR symbols, except the grand which is awarded by a blackout in the H&amp;S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Symbols include: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Compass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Hat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Binoculars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Quetzal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Frog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Jaguar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Bird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Snake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Hyena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Wild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Scatter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COR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Blank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1F309-633B-42F8-8272-77D7703D49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AB12C6-7C90-2943-A1DA-70B2DF6A386F}" type="slidenum">
              <a:rPr lang="en-US" smtClean="0"/>
              <a:pPr/>
              <a:t>2</a:t>
            </a:fld>
            <a:r>
              <a:rPr lang="en-US"/>
              <a:t> | Confidential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1D5647-DE0B-4A35-9FB9-1EB146036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394" y="2382903"/>
            <a:ext cx="2975317" cy="39734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53E800-DD21-4B06-8206-CB34D7BA5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8126" y="2374056"/>
            <a:ext cx="2981941" cy="398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61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ADB3C-FA4E-4360-93E2-8CC5946A09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248" y="488347"/>
            <a:ext cx="9144000" cy="918760"/>
          </a:xfrm>
        </p:spPr>
        <p:txBody>
          <a:bodyPr>
            <a:normAutofit/>
          </a:bodyPr>
          <a:lstStyle/>
          <a:p>
            <a:r>
              <a:rPr lang="en-US" dirty="0"/>
              <a:t>Base Game (cont.)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5A744B-756D-4C6B-9C2C-3707FB95D41F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169856" y="1466839"/>
            <a:ext cx="7503563" cy="4377779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Sub symbols are added to the main symbols – these are “ghost reels”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See the ice balls on the image to the right – these land and reveal COR symbols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On a spin, a set of ghost reel spins while the normal reels spin and either land a COR or blank on each position while the BG symbols land too. After the CORs land they reveal the BG symbol underneath, and then disappear if less than 6 symbols appear. If 6 or more COR appear, the H&amp;S feature is triggered. CORs do not block BG line pays.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9C701-C86D-4905-9346-6FE633751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AB12C6-7C90-2943-A1DA-70B2DF6A386F}" type="slidenum">
              <a:rPr lang="en-US" smtClean="0"/>
              <a:pPr/>
              <a:t>3</a:t>
            </a:fld>
            <a:r>
              <a:rPr lang="en-US"/>
              <a:t> | Confidential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2D852F-98D7-440C-B592-DA03B9E39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6848" y="3512529"/>
            <a:ext cx="2221991" cy="2967402"/>
          </a:xfrm>
          <a:prstGeom prst="rect">
            <a:avLst/>
          </a:prstGeom>
        </p:spPr>
      </p:pic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7195BA7-3198-4DE4-B453-075B7F367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3015" y="312424"/>
            <a:ext cx="2092727" cy="303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034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AD4902-06DC-48F1-A704-9BC674EA88DA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29835" y="1391177"/>
            <a:ext cx="4142115" cy="425560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Triggered by 3 or more scatter symbols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FG are only triggered by the wheel – different wheels are triggered depending on how many scatters – 3,4, or 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Other slices of the wheel include gold credits and credit multipliers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5 FG are triggered with 3, 10 FG with 4, 25 FG with 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FG are same as the BG, and cannot be re-triggered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26CC54-2476-4219-97B6-2CE5E306A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835" y="161870"/>
            <a:ext cx="4142115" cy="1079587"/>
          </a:xfrm>
        </p:spPr>
        <p:txBody>
          <a:bodyPr anchor="ctr"/>
          <a:lstStyle/>
          <a:p>
            <a:r>
              <a:rPr lang="en-US" sz="4800" dirty="0"/>
              <a:t>Wheel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5669D3-48CE-4A80-8518-40129EBADE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AB12C6-7C90-2943-A1DA-70B2DF6A386F}" type="slidenum">
              <a:rPr lang="en-US" smtClean="0"/>
              <a:pPr/>
              <a:t>4</a:t>
            </a:fld>
            <a:r>
              <a:rPr lang="en-US"/>
              <a:t> | Confidential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DC914A-858D-4634-BAE0-E08A78F5C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432" y="452437"/>
            <a:ext cx="445770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56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AD4902-06DC-48F1-A704-9BC674EA88DA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92492" y="1086494"/>
            <a:ext cx="4804873" cy="534947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6 or more COR land in BG, the H&amp;S is triggered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Player selects three positions, first for a 2x, then a 3x, and finally a 5x multiplier. A final multiplier feature is as follows: if the player fills in all three positions all values on the reels are multiplied by a randomly chosen multiplier from a pool of 2x, 3x, or 5x. (The original games uses 2x multipliers as shown to the right)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Typical H&amp;S features – begin with three spins, three spins are reset if another H&amp;S symbol lands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Different reel sets depending on the number of CORs the H&amp;S is triggered with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26CC54-2476-4219-97B6-2CE5E306A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106" y="188498"/>
            <a:ext cx="4142115" cy="1079587"/>
          </a:xfrm>
        </p:spPr>
        <p:txBody>
          <a:bodyPr anchor="ctr"/>
          <a:lstStyle/>
          <a:p>
            <a:r>
              <a:rPr lang="en-US" sz="4800" dirty="0"/>
              <a:t>H&amp;S Feature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5669D3-48CE-4A80-8518-40129EBADE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AB12C6-7C90-2943-A1DA-70B2DF6A386F}" type="slidenum">
              <a:rPr lang="en-US" smtClean="0"/>
              <a:pPr/>
              <a:t>5</a:t>
            </a:fld>
            <a:r>
              <a:rPr lang="en-US"/>
              <a:t> | Confidential</a:t>
            </a:r>
            <a:endParaRPr lang="en-US" dirty="0"/>
          </a:p>
        </p:txBody>
      </p:sp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D9FE636-08A7-4311-9E6B-73DE6B470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277" y="422638"/>
            <a:ext cx="1937540" cy="4193324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BCA34BC9-2A04-4F61-B55C-5083C1305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292" y="1208942"/>
            <a:ext cx="2270946" cy="491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AD4902-06DC-48F1-A704-9BC674EA88DA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Uses Aztec Gold base game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Uses ice storm/port of plunder for the H&amp;S feature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26CC54-2476-4219-97B6-2CE5E306A2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sz="4800" dirty="0"/>
              <a:t>Reference Games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5669D3-48CE-4A80-8518-40129EBADE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AB12C6-7C90-2943-A1DA-70B2DF6A386F}" type="slidenum">
              <a:rPr lang="en-US" smtClean="0"/>
              <a:pPr/>
              <a:t>6</a:t>
            </a:fld>
            <a:r>
              <a:rPr lang="en-US"/>
              <a:t> | Confidential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527CA7-18CA-45F2-B40A-586390BB9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899" y="368910"/>
            <a:ext cx="2808451" cy="37506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3A49B8-1F5D-413D-AC68-FC5908B27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798661"/>
            <a:ext cx="2743200" cy="366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971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22BCD2-5BA1-4D59-A09A-46223D44F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AB12C6-7C90-2943-A1DA-70B2DF6A386F}" type="slidenum">
              <a:rPr lang="en-US" smtClean="0"/>
              <a:pPr/>
              <a:t>7</a:t>
            </a:fld>
            <a:r>
              <a:rPr lang="en-US"/>
              <a:t> | Confidential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8C3AD-56E8-492C-8C43-4450FF4373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Carly Albright	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D756B3-3FBC-4840-99DC-B16D22AAD7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9C924-E565-487D-B2BA-6D7D5F00F9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3x5, 25 lines, ice storm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096293-189B-48CE-893D-219D260887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Portrait	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AA6E20-C1FA-4CA8-98DE-8A32053D09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Wheel, Free Games, H&amp;S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1E0EA13-5CC5-41CD-A853-8C3BD206F4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4 jackpots, mini, minor, major, </a:t>
            </a:r>
            <a:r>
              <a:rPr lang="en-US" dirty="0" err="1"/>
              <a:t>geand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BD63F50-E464-4C1A-B545-66F66FB12A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Gambler</a:t>
            </a:r>
          </a:p>
        </p:txBody>
      </p:sp>
    </p:spTree>
    <p:extLst>
      <p:ext uri="{BB962C8B-B14F-4D97-AF65-F5344CB8AC3E}">
        <p14:creationId xmlns:p14="http://schemas.microsoft.com/office/powerpoint/2010/main" val="3341170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E5674A-447C-49EB-B6D9-867104162C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AB12C6-7C90-2943-A1DA-70B2DF6A386F}" type="slidenum">
              <a:rPr lang="en-US" smtClean="0"/>
              <a:pPr/>
              <a:t>8</a:t>
            </a:fld>
            <a:r>
              <a:rPr lang="en-US"/>
              <a:t> | Confidential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C8A99-BE60-49BC-918B-C62943AB1E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Carly Albright	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0068BD-63F2-4CA1-9EB8-73A1475D9D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carlyn.Albright@pixelunited.com</a:t>
            </a:r>
          </a:p>
        </p:txBody>
      </p:sp>
    </p:spTree>
    <p:extLst>
      <p:ext uri="{BB962C8B-B14F-4D97-AF65-F5344CB8AC3E}">
        <p14:creationId xmlns:p14="http://schemas.microsoft.com/office/powerpoint/2010/main" val="554549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ristocrat theme">
      <a:dk1>
        <a:srgbClr val="000000"/>
      </a:dk1>
      <a:lt1>
        <a:srgbClr val="FFFFFF"/>
      </a:lt1>
      <a:dk2>
        <a:srgbClr val="300C46"/>
      </a:dk2>
      <a:lt2>
        <a:srgbClr val="E7E6E6"/>
      </a:lt2>
      <a:accent1>
        <a:srgbClr val="300C46"/>
      </a:accent1>
      <a:accent2>
        <a:srgbClr val="E50F7C"/>
      </a:accent2>
      <a:accent3>
        <a:srgbClr val="A5A5A5"/>
      </a:accent3>
      <a:accent4>
        <a:srgbClr val="FF9B00"/>
      </a:accent4>
      <a:accent5>
        <a:srgbClr val="F3FFF5"/>
      </a:accent5>
      <a:accent6>
        <a:srgbClr val="00A19A"/>
      </a:accent6>
      <a:hlink>
        <a:srgbClr val="0563C1"/>
      </a:hlink>
      <a:folHlink>
        <a:srgbClr val="47BB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Branding PowerPoint Template_3.potx" id="{675D4AE8-FF9C-4FBE-9B05-B7E6CB7E8542}" vid="{30C809ED-79BB-43FA-9DD5-6106F7DC467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BAD09A95D7844798457EEAAF2B2C08" ma:contentTypeVersion="7" ma:contentTypeDescription="Create a new document." ma:contentTypeScope="" ma:versionID="30545efcbba58c785355d482bbc810c1">
  <xsd:schema xmlns:xsd="http://www.w3.org/2001/XMLSchema" xmlns:xs="http://www.w3.org/2001/XMLSchema" xmlns:p="http://schemas.microsoft.com/office/2006/metadata/properties" xmlns:ns3="3ea17e40-62c0-4413-ac43-f4f1efc5f036" xmlns:ns4="1650ea69-2ffd-4f59-8109-6a93224c3bec" targetNamespace="http://schemas.microsoft.com/office/2006/metadata/properties" ma:root="true" ma:fieldsID="0f186a3724360625e72870bccd1e4d09" ns3:_="" ns4:_="">
    <xsd:import namespace="3ea17e40-62c0-4413-ac43-f4f1efc5f036"/>
    <xsd:import namespace="1650ea69-2ffd-4f59-8109-6a93224c3be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a17e40-62c0-4413-ac43-f4f1efc5f0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50ea69-2ffd-4f59-8109-6a93224c3be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A6CAB16-0A0E-46AC-8211-AA42546B407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A52EC5C-1812-41C1-AAEB-7A46085FC0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a17e40-62c0-4413-ac43-f4f1efc5f036"/>
    <ds:schemaRef ds:uri="1650ea69-2ffd-4f59-8109-6a93224c3be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EBB9EBB-DE41-48B1-A2E3-5093AC0CFA95}">
  <ds:schemaRefs>
    <ds:schemaRef ds:uri="3ea17e40-62c0-4413-ac43-f4f1efc5f036"/>
    <ds:schemaRef ds:uri="http://schemas.microsoft.com/office/2006/documentManagement/types"/>
    <ds:schemaRef ds:uri="http://purl.org/dc/dcmitype/"/>
    <ds:schemaRef ds:uri="1650ea69-2ffd-4f59-8109-6a93224c3bec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 Presentation Template_FINAL</Template>
  <TotalTime>32020</TotalTime>
  <Words>451</Words>
  <Application>Microsoft Office PowerPoint</Application>
  <PresentationFormat>Widescreen</PresentationFormat>
  <Paragraphs>57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SugoProDisplay-Regular</vt:lpstr>
      <vt:lpstr>Arial</vt:lpstr>
      <vt:lpstr>Calibri</vt:lpstr>
      <vt:lpstr>CircularXX Book</vt:lpstr>
      <vt:lpstr>CircularXX</vt:lpstr>
      <vt:lpstr>Office Theme</vt:lpstr>
      <vt:lpstr>N177 </vt:lpstr>
      <vt:lpstr>PowerPoint Presentation</vt:lpstr>
      <vt:lpstr>Base Game</vt:lpstr>
      <vt:lpstr>Base Game (cont.)</vt:lpstr>
      <vt:lpstr>Wheel</vt:lpstr>
      <vt:lpstr>H&amp;S Feature </vt:lpstr>
      <vt:lpstr>Reference Games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Decasa, Rogelio</dc:creator>
  <cp:lastModifiedBy>Albright, Carlyn</cp:lastModifiedBy>
  <cp:revision>76</cp:revision>
  <dcterms:created xsi:type="dcterms:W3CDTF">2020-11-12T18:02:28Z</dcterms:created>
  <dcterms:modified xsi:type="dcterms:W3CDTF">2021-12-03T17:44:30Z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0x01010070BAD09A95D7844798457EEAAF2B2C08</vt:lpwstr>
  </property>
</Properties>
</file>